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  <p:sldMasterId id="2147483699" r:id="rId4"/>
    <p:sldMasterId id="2147483758" r:id="rId5"/>
  </p:sldMasterIdLst>
  <p:notesMasterIdLst>
    <p:notesMasterId r:id="rId62"/>
  </p:notesMasterIdLst>
  <p:sldIdLst>
    <p:sldId id="623" r:id="rId6"/>
    <p:sldId id="624" r:id="rId7"/>
    <p:sldId id="625" r:id="rId8"/>
    <p:sldId id="626" r:id="rId9"/>
    <p:sldId id="627" r:id="rId10"/>
    <p:sldId id="628" r:id="rId11"/>
    <p:sldId id="629" r:id="rId12"/>
    <p:sldId id="630" r:id="rId13"/>
    <p:sldId id="631" r:id="rId14"/>
    <p:sldId id="632" r:id="rId15"/>
    <p:sldId id="633" r:id="rId16"/>
    <p:sldId id="634" r:id="rId17"/>
    <p:sldId id="635" r:id="rId18"/>
    <p:sldId id="636" r:id="rId19"/>
    <p:sldId id="637" r:id="rId20"/>
    <p:sldId id="638" r:id="rId21"/>
    <p:sldId id="639" r:id="rId22"/>
    <p:sldId id="640" r:id="rId23"/>
    <p:sldId id="641" r:id="rId24"/>
    <p:sldId id="642" r:id="rId25"/>
    <p:sldId id="643" r:id="rId26"/>
    <p:sldId id="644" r:id="rId27"/>
    <p:sldId id="645" r:id="rId28"/>
    <p:sldId id="646" r:id="rId29"/>
    <p:sldId id="647" r:id="rId30"/>
    <p:sldId id="648" r:id="rId31"/>
    <p:sldId id="649" r:id="rId32"/>
    <p:sldId id="650" r:id="rId33"/>
    <p:sldId id="651" r:id="rId34"/>
    <p:sldId id="652" r:id="rId35"/>
    <p:sldId id="653" r:id="rId36"/>
    <p:sldId id="654" r:id="rId37"/>
    <p:sldId id="655" r:id="rId38"/>
    <p:sldId id="656" r:id="rId39"/>
    <p:sldId id="657" r:id="rId40"/>
    <p:sldId id="658" r:id="rId41"/>
    <p:sldId id="659" r:id="rId42"/>
    <p:sldId id="660" r:id="rId43"/>
    <p:sldId id="661" r:id="rId44"/>
    <p:sldId id="662" r:id="rId45"/>
    <p:sldId id="663" r:id="rId46"/>
    <p:sldId id="664" r:id="rId47"/>
    <p:sldId id="665" r:id="rId48"/>
    <p:sldId id="666" r:id="rId49"/>
    <p:sldId id="667" r:id="rId50"/>
    <p:sldId id="668" r:id="rId51"/>
    <p:sldId id="669" r:id="rId52"/>
    <p:sldId id="670" r:id="rId53"/>
    <p:sldId id="671" r:id="rId54"/>
    <p:sldId id="672" r:id="rId55"/>
    <p:sldId id="673" r:id="rId56"/>
    <p:sldId id="674" r:id="rId57"/>
    <p:sldId id="675" r:id="rId58"/>
    <p:sldId id="676" r:id="rId59"/>
    <p:sldId id="677" r:id="rId60"/>
    <p:sldId id="678" r:id="rId6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10"/>
    <a:srgbClr val="F1E857"/>
    <a:srgbClr val="C3B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 altLang="en-US"/>
          </a:p>
        </p:txBody>
      </p:sp>
      <p:sp>
        <p:nvSpPr>
          <p:cNvPr id="6147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r-Latn-CS" altLang="en-US"/>
          </a:p>
        </p:txBody>
      </p:sp>
      <p:sp>
        <p:nvSpPr>
          <p:cNvPr id="6148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zh-CN" altLang="en-US" smtClean="0"/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 alt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2C22A4-779B-4AB6-B206-907002A2043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4062806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056BF8B-0FFB-45F5-8265-E649B86E6660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09052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688FF0D0-5EA6-427B-A9B3-C3CA69F7BB31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29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4608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962123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902C21-FD97-4B8B-879C-50A3DAAC5DAF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30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960186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51F77724-7487-46AB-9471-445B2C85480C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31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01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r>
              <a:rPr lang="sr-Latn-CS" smtClean="0"/>
              <a:t> -</a:t>
            </a:r>
            <a:endParaRPr lang="sr-Latn-CS" altLang="en-US" smtClean="0"/>
          </a:p>
        </p:txBody>
      </p:sp>
    </p:spTree>
    <p:extLst>
      <p:ext uri="{BB962C8B-B14F-4D97-AF65-F5344CB8AC3E}">
        <p14:creationId xmlns:p14="http://schemas.microsoft.com/office/powerpoint/2010/main" val="1804885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D13275D-C309-47F6-AE4E-87D2C909BBB7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32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165111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5D190696-2342-472B-B535-5BFA1717AA28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33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185620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0738382-E5CF-4F47-9165-19E2485460E5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34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376630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4024B28F-0CD6-4125-AEC2-4077D2A03FA4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35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828410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1688EF55-45CB-4D23-B605-6D9FDDCC79EF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36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436356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3D33A1F-2853-4BBD-9A49-D6F486032B80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37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17314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BF4002EA-B5B3-48CF-B17A-42D617D85ACB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38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108427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068BEC22-D6F1-4745-831C-CB19CE0A95C1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243232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DC6B64F1-5400-4DC7-A823-9DA19C6DAAEB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39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743950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8F3B27C-78BD-40B9-8297-952FFDEA8DA6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44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174943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629A3341-8C23-4B7B-B396-BFA087239F81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46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388288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9DD4F085-9D96-4200-8CCE-EC60F6547BCC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47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778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4460932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58DC9061-997C-4D1E-843B-445C0B9A4743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48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2296115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6D9F745-6067-4E0F-9A2D-0B79B08F08D4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49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880940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0D2F160-A56C-4B98-89FB-8127C177A9B2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50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513028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41D4B813-7F20-4D6A-A9C1-20660E2A52EC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51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7166286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AB3439D-3304-41B8-83AF-B66437F08ED2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52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880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094388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CA2E35C8-9488-432B-9B08-FB0F9FC42A0E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53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1874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84A155EA-43D7-4641-B6A1-19D58D5F3E24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965133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D30D1ABC-6208-4256-8CC2-773E676D7327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54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040869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274D1565-C767-4B77-A942-871D598DF32B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6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63455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3D9A2DF-B319-4332-B557-5F51BBDFFAC6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20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42500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EF674574-D8B7-4019-8D83-1B5D439A52F1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21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90378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7D2EB489-3591-48F5-BE83-34330569A3E4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22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6290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446B8060-7365-4F82-8E55-BD7C5FF492C6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23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30537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96962A0B-0B03-4DA9-A8F6-2CD9EE7BC7B7}" type="slidenum">
              <a:rPr lang="en-US" altLang="en-US">
                <a:latin typeface="Calibri" pitchFamily="34" charset="0"/>
                <a:ea typeface="SimSun" pitchFamily="2" charset="-122"/>
              </a:rPr>
              <a:pPr eaLnBrk="0" hangingPunct="0"/>
              <a:t>24</a:t>
            </a:fld>
            <a:endParaRPr lang="en-US" altLang="en-US"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41523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A56C4-A147-4019-B236-9975A8E8A4C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AB0919-1AFE-44B7-A0E3-153B8CE5D48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4923A-078F-4906-AB92-E50DF276E12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9520C7-AEB9-48C9-976F-B9248863FBBF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2A3D8E-CFA4-4AF5-BC41-CADD86302331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65D16-9BA1-4343-B2DF-3D1264A586C0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D28F89-E550-47F7-A2B4-54F336D5AA30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7FE6F-195F-4C7D-A6EB-6A28C9AB9A0E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56239A-F60A-4442-BFCF-3560B21A011C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3F04F-CAB4-47DB-B9A9-57F58140E6F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D98927-5FBC-4E02-8D88-DDC7A502FE31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523381-D00F-476F-B5CF-A7FD76FA9ED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1996E4-C372-4D1C-8A28-53795B15F51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34E93-9E16-4EF3-9172-5D70DE0843D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62E0E4-A7D3-4FC9-85E9-C25613CE519E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48691-8191-4E15-ACBC-59D5CA29AE92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9DCF60-EDC4-4E83-BB92-6806ED348E8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BF48D4-5AB8-4262-94E2-86BE60C0DDCD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FD585-AAD9-434C-ACF9-C88FABEF04B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922E3-0439-422E-9119-1FEBD6586CED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79A57B-0124-4703-B8D7-9EFF5602F98F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F14A86-870A-46B4-A19F-0E384EA058A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FE7BE-280F-4025-925B-9DCA9DB55F10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36CEE3-9CBA-4F65-A24F-CB9D967DEB3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5C2192-4027-4CEF-B215-E76F5AD50CB1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E348FB-5EE2-4238-85AF-DEF3C85E747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72452D-3298-4B5F-BF2B-4CC4928835B2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F8AB8C-04D5-4D9F-9439-FB295724ABE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B3C49-E5DA-4C92-9302-35D91DB275C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B48C5-7996-47F3-9F9C-F58A4E87E127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C9678E-DA76-4649-AAA0-D448448E778C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0A9B5-154C-4E51-BE84-47D848BE918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B0F1B0-C908-4ADC-86E7-8F27400FF6A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9B1AD-72E2-48ED-936F-CAD91C0CFE4F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46851-F9B9-4BDE-BE28-DEAA27EB8901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D0761-84F6-486C-9129-87D952664EA0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7A48F-8B24-426E-889B-54016DB6BD2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EDE9E-5657-421E-AA03-E9AB7E455A5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113970-5236-4C68-831F-3E0C2DB343DD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E40EC2-1A7D-48DC-8F29-FDD76509077C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A98AE-8BCE-413A-8ADD-E3416A1FDD57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58A62F-5092-45CD-9629-642084F71B8A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21FC2F-C950-4414-8A08-48AEF0D0B3F9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5E26B-D1CA-4A56-A6CE-145E361882A0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F7DAD0-A267-403E-A368-7080E6C189B6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F18E33-4E37-4832-B43A-66321E061734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47849-6EDB-4ED5-A033-413B13D3AA1C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92EE6E-5014-4ECB-A983-D88E28B86C2C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A2DF13-87B5-414A-8531-3F9F73986071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A08A52-7F02-4A63-B5E5-2EAA3A5C6229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009037-514B-4EA3-BDDD-94FE40E0200B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slov i 4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sz="quarter" hasCustomPrompt="1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bs-Latn-BA" noProof="1" smtClean="0"/>
              <a:t>Kliknite da uredite stilove prototipa naslova</a:t>
            </a:r>
            <a:endParaRPr lang="bs-Latn-BA" noProof="1"/>
          </a:p>
        </p:txBody>
      </p:sp>
      <p:sp>
        <p:nvSpPr>
          <p:cNvPr id="3" name="Čuvar mjesta sadržaja 2"/>
          <p:cNvSpPr>
            <a:spLocks noGrp="1"/>
          </p:cNvSpPr>
          <p:nvPr>
            <p:ph sz="quarter" idx="1" hasCustomPrompt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4" name="Čuvar mjesta sadržaja 3"/>
          <p:cNvSpPr>
            <a:spLocks noGrp="1"/>
          </p:cNvSpPr>
          <p:nvPr>
            <p:ph sz="quarter" idx="2" hasCustomPrompt="1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5" name="Čuvar mjesta sadržaja 4"/>
          <p:cNvSpPr>
            <a:spLocks noGrp="1"/>
          </p:cNvSpPr>
          <p:nvPr>
            <p:ph sz="quarter" idx="3" hasCustomPrompt="1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6" name="Čuvar mjesta sadržaja 5"/>
          <p:cNvSpPr>
            <a:spLocks noGrp="1"/>
          </p:cNvSpPr>
          <p:nvPr>
            <p:ph sz="quarter" idx="4" hasCustomPrompt="1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7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50D75A-E9C4-4ED4-9801-74993A49E9BB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slov, sadržaj i sadržaj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bs-Latn-BA" noProof="1" smtClean="0"/>
              <a:t>Kliknite da uredite stilove prototipa naslova</a:t>
            </a:r>
            <a:endParaRPr lang="bs-Latn-BA" noProof="1"/>
          </a:p>
        </p:txBody>
      </p:sp>
      <p:sp>
        <p:nvSpPr>
          <p:cNvPr id="3" name="Čuvar mjesta sadržaja 2"/>
          <p:cNvSpPr>
            <a:spLocks noGrp="1"/>
          </p:cNvSpPr>
          <p:nvPr>
            <p:ph sz="half" idx="1" hasCustomPrompt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4" name="Čuvar mjesta sadržaja 3"/>
          <p:cNvSpPr>
            <a:spLocks noGrp="1"/>
          </p:cNvSpPr>
          <p:nvPr>
            <p:ph sz="quarter" idx="2" hasCustomPrompt="1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5" name="Čuvar mjesta sadržaja 4"/>
          <p:cNvSpPr>
            <a:spLocks noGrp="1"/>
          </p:cNvSpPr>
          <p:nvPr>
            <p:ph sz="quarter" idx="3" hasCustomPrompt="1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6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FA5EA-785C-463C-87AD-2C57E0C8C89F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bs-Latn-BA" noProof="1" smtClean="0"/>
              <a:t>Kliknite da uredite stilove prototipa naslova</a:t>
            </a:r>
            <a:endParaRPr lang="bs-Latn-BA" noProof="1"/>
          </a:p>
        </p:txBody>
      </p:sp>
      <p:sp>
        <p:nvSpPr>
          <p:cNvPr id="3" name="Čuvar mjesta teksta 2"/>
          <p:cNvSpPr>
            <a:spLocks noGrp="1"/>
          </p:cNvSpPr>
          <p:nvPr>
            <p:ph type="body" sz="half" idx="1" hasCustomPrompt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4" name="Čuvar mjesta sadržaja 3"/>
          <p:cNvSpPr>
            <a:spLocks noGrp="1"/>
          </p:cNvSpPr>
          <p:nvPr>
            <p:ph sz="half" idx="2" hasCustomPrompt="1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bs-Latn-BA" noProof="1" smtClean="0"/>
              <a:t>Kliknite da uredite stilove teksta prototipa</a:t>
            </a:r>
          </a:p>
          <a:p>
            <a:pPr lvl="1"/>
            <a:r>
              <a:rPr lang="bs-Latn-BA" noProof="1" smtClean="0"/>
              <a:t>Drugi nivo</a:t>
            </a:r>
          </a:p>
          <a:p>
            <a:pPr lvl="2"/>
            <a:r>
              <a:rPr lang="bs-Latn-BA" noProof="1" smtClean="0"/>
              <a:t>Treći nivo</a:t>
            </a:r>
          </a:p>
          <a:p>
            <a:pPr lvl="3"/>
            <a:r>
              <a:rPr lang="bs-Latn-BA" noProof="1" smtClean="0"/>
              <a:t>Četvrti nivo</a:t>
            </a:r>
          </a:p>
          <a:p>
            <a:pPr lvl="4"/>
            <a:r>
              <a:rPr lang="bs-Latn-BA" noProof="1" smtClean="0"/>
              <a:t>Peti nivo</a:t>
            </a:r>
            <a:endParaRPr lang="bs-Latn-BA" noProof="1"/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8D2E-E892-4D19-9810-A844BEBC791C}" type="slidenum">
              <a:rPr lang="sr-Latn-CS" altLang="en-US"/>
              <a:pPr/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EA391F-60BB-4DFF-9BBB-EC1ADE206AB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7137EC-79CD-4A9D-A4ED-B43E107F243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0CD145-05A7-4A75-BFF3-9B7234A796B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8F2A70-0C14-471E-99A9-0D200C6B9D2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1027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1028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9" name="Text Box 1028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1030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31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032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1033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103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fld id="{A4E2A28C-753C-442A-8862-29032F01F5B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8" r:id="rId2"/>
    <p:sldLayoutId id="2147483767" r:id="rId3"/>
    <p:sldLayoutId id="2147483766" r:id="rId4"/>
    <p:sldLayoutId id="2147483765" r:id="rId5"/>
    <p:sldLayoutId id="2147483764" r:id="rId6"/>
    <p:sldLayoutId id="2147483763" r:id="rId7"/>
    <p:sldLayoutId id="2147483762" r:id="rId8"/>
    <p:sldLayoutId id="2147483761" r:id="rId9"/>
    <p:sldLayoutId id="2147483760" r:id="rId10"/>
    <p:sldLayoutId id="21474837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51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052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3" name="Text Box 2052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054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2055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0" y="0"/>
            <a:chExt cx="5238" cy="1966"/>
          </a:xfrm>
        </p:grpSpPr>
        <p:pic>
          <p:nvPicPr>
            <p:cNvPr id="2056" name="Rounded Rectangle 10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5238" cy="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7" name="Text Box 2056"/>
            <p:cNvSpPr txBox="1">
              <a:spLocks noChangeArrowheads="1"/>
            </p:cNvSpPr>
            <p:nvPr/>
          </p:nvSpPr>
          <p:spPr bwMode="auto">
            <a:xfrm>
              <a:off x="29" y="31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058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2059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2060" name="Date Placeholder 18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2061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2062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fld id="{FE0A30C6-E659-407F-A670-6E86118EDA1F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78" r:id="rId3"/>
    <p:sldLayoutId id="2147483777" r:id="rId4"/>
    <p:sldLayoutId id="2147483776" r:id="rId5"/>
    <p:sldLayoutId id="2147483775" r:id="rId6"/>
    <p:sldLayoutId id="2147483774" r:id="rId7"/>
    <p:sldLayoutId id="2147483773" r:id="rId8"/>
    <p:sldLayoutId id="2147483772" r:id="rId9"/>
    <p:sldLayoutId id="2147483771" r:id="rId10"/>
    <p:sldLayoutId id="21474837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3075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3076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7" name="Text Box 3076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3078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3079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0" y="0"/>
            <a:chExt cx="5238" cy="2742"/>
          </a:xfrm>
        </p:grpSpPr>
        <p:pic>
          <p:nvPicPr>
            <p:cNvPr id="3080" name="Rounded Rectangle 10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5238" cy="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Text Box 3080"/>
            <p:cNvSpPr txBox="1">
              <a:spLocks noChangeArrowheads="1"/>
            </p:cNvSpPr>
            <p:nvPr/>
          </p:nvSpPr>
          <p:spPr bwMode="auto">
            <a:xfrm>
              <a:off x="20" y="22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3082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3083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3084" name="Date Placeholder 3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30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308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fld id="{86E7A2AB-473E-466D-A1EC-5600D76115F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89" r:id="rId3"/>
    <p:sldLayoutId id="2147483788" r:id="rId4"/>
    <p:sldLayoutId id="2147483787" r:id="rId5"/>
    <p:sldLayoutId id="2147483786" r:id="rId6"/>
    <p:sldLayoutId id="2147483785" r:id="rId7"/>
    <p:sldLayoutId id="2147483784" r:id="rId8"/>
    <p:sldLayoutId id="2147483783" r:id="rId9"/>
    <p:sldLayoutId id="2147483782" r:id="rId10"/>
    <p:sldLayoutId id="214748378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grpSp>
        <p:nvGrpSpPr>
          <p:cNvPr id="4099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4100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1" name="Text Box 5124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4102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/>
            <a:endParaRPr lang="en-US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103" name="Round Single Corner Rectangle 10"/>
          <p:cNvSpPr>
            <a:spLocks noChangeArrowheads="1"/>
          </p:cNvSpPr>
          <p:nvPr/>
        </p:nvSpPr>
        <p:spPr bwMode="auto">
          <a:xfrm>
            <a:off x="6400800" y="433388"/>
            <a:ext cx="2324100" cy="434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60234" y="0"/>
              </a:cxn>
              <a:cxn ang="0">
                <a:pos x="2324100" y="63866"/>
              </a:cxn>
              <a:cxn ang="0">
                <a:pos x="2324100" y="4343400"/>
              </a:cxn>
              <a:cxn ang="0">
                <a:pos x="0" y="4343400"/>
              </a:cxn>
            </a:cxnLst>
            <a:rect l="0" t="0" r="r" b="b"/>
            <a:pathLst>
              <a:path w="2324100" h="4343400">
                <a:moveTo>
                  <a:pt x="0" y="0"/>
                </a:moveTo>
                <a:lnTo>
                  <a:pt x="2260234" y="0"/>
                </a:lnTo>
                <a:cubicBezTo>
                  <a:pt x="2295506" y="0"/>
                  <a:pt x="2324100" y="28594"/>
                  <a:pt x="2324100" y="63866"/>
                </a:cubicBezTo>
                <a:lnTo>
                  <a:pt x="2324100" y="4343400"/>
                </a:lnTo>
                <a:lnTo>
                  <a:pt x="0" y="4343400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4104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4105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5130" name="Date Placeholder 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513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endParaRPr lang="sr-Latn-CS" altLang="en-US"/>
          </a:p>
        </p:txBody>
      </p:sp>
      <p:sp>
        <p:nvSpPr>
          <p:cNvPr id="513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38E99"/>
                </a:solidFill>
                <a:latin typeface="Verdana" pitchFamily="34" charset="0"/>
              </a:defRPr>
            </a:lvl1pPr>
          </a:lstStyle>
          <a:p>
            <a:fld id="{249C6B48-DB79-4D18-98C4-B9FC10C8B9E2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1" r:id="rId2"/>
    <p:sldLayoutId id="2147483800" r:id="rId3"/>
    <p:sldLayoutId id="2147483799" r:id="rId4"/>
    <p:sldLayoutId id="2147483798" r:id="rId5"/>
    <p:sldLayoutId id="2147483797" r:id="rId6"/>
    <p:sldLayoutId id="2147483796" r:id="rId7"/>
    <p:sldLayoutId id="2147483795" r:id="rId8"/>
    <p:sldLayoutId id="2147483794" r:id="rId9"/>
    <p:sldLayoutId id="2147483793" r:id="rId10"/>
    <p:sldLayoutId id="21474837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5123" name="Text Placeholder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r-Latn-CS" altLang="en-US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r-Latn-CS" altLang="en-US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Verdana" pitchFamily="34" charset="0"/>
              </a:defRPr>
            </a:lvl1pPr>
          </a:lstStyle>
          <a:p>
            <a:fld id="{3A23C857-08E0-4EC6-BF75-10098A9B6E2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4" r:id="rId3"/>
    <p:sldLayoutId id="2147483813" r:id="rId4"/>
    <p:sldLayoutId id="2147483812" r:id="rId5"/>
    <p:sldLayoutId id="2147483811" r:id="rId6"/>
    <p:sldLayoutId id="2147483810" r:id="rId7"/>
    <p:sldLayoutId id="2147483809" r:id="rId8"/>
    <p:sldLayoutId id="2147483808" r:id="rId9"/>
    <p:sldLayoutId id="2147483807" r:id="rId10"/>
    <p:sldLayoutId id="2147483806" r:id="rId11"/>
    <p:sldLayoutId id="2147483805" r:id="rId12"/>
    <p:sldLayoutId id="2147483804" r:id="rId13"/>
    <p:sldLayoutId id="214748380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6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6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4"/>
          <p:cNvSpPr/>
          <p:nvPr/>
        </p:nvSpPr>
        <p:spPr>
          <a:xfrm>
            <a:off x="1588" y="2211388"/>
            <a:ext cx="8915400" cy="22240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/>
            <a:r>
              <a:rPr lang="sr-Latn-CS" altLang="en-US" sz="2800" b="1">
                <a:solidFill>
                  <a:srgbClr val="1E63BD"/>
                </a:solidFill>
              </a:rPr>
              <a:t>СПЕЦИЈАЛНА МОРФОЛОГИЈА  СТАЛНЕ ДЕНТИЦИЈЕ</a:t>
            </a:r>
          </a:p>
          <a:p>
            <a:pPr algn="ctr"/>
            <a:endParaRPr lang="sr-Latn-CS" altLang="en-US" sz="2800" b="1">
              <a:solidFill>
                <a:srgbClr val="1E63BD"/>
              </a:solidFill>
            </a:endParaRPr>
          </a:p>
          <a:p>
            <a:pPr algn="ctr"/>
            <a:r>
              <a:rPr lang="sr-Latn-CS" altLang="en-US" sz="2800" b="1">
                <a:solidFill>
                  <a:srgbClr val="1E63BD"/>
                </a:solidFill>
              </a:rPr>
              <a:t>  КЛАСА СТАЛНИХ  МОЛАРА</a:t>
            </a:r>
          </a:p>
          <a:p>
            <a:pPr algn="ctr"/>
            <a:r>
              <a:rPr lang="sr-Latn-CS" altLang="en-US" sz="2800" b="1">
                <a:solidFill>
                  <a:srgbClr val="1E63BD"/>
                </a:solidFill>
              </a:rPr>
              <a:t>  (молари  горњег денталног лука)</a:t>
            </a:r>
          </a:p>
        </p:txBody>
      </p:sp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1027113"/>
            <a:ext cx="1428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it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1655763" y="1198563"/>
            <a:ext cx="6858000" cy="709612"/>
          </a:xfrm>
        </p:spPr>
        <p:txBody>
          <a:bodyPr lIns="68580" tIns="34290" rIns="68580" bIns="34290" anchor="b"/>
          <a:lstStyle/>
          <a:p>
            <a:pPr defTabSz="457200"/>
            <a:r>
              <a:rPr lang="en-US" altLang="en-US" sz="2100" smtClean="0"/>
              <a:t>Факултет медицинских наука</a:t>
            </a:r>
            <a:br>
              <a:rPr lang="en-US" altLang="en-US" sz="2100" smtClean="0"/>
            </a:br>
            <a:r>
              <a:rPr lang="en-US" altLang="en-US" sz="2100" smtClean="0"/>
              <a:t>Универзитет у Крагујевцу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5613" y="-28575"/>
            <a:ext cx="8226425" cy="1143000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</a:rPr>
              <a:t>Палатинални аспект</a:t>
            </a:r>
          </a:p>
        </p:txBody>
      </p:sp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0" y="990600"/>
            <a:ext cx="9083675" cy="5486400"/>
          </a:xfrm>
        </p:spPr>
        <p:txBody>
          <a:bodyPr/>
          <a:lstStyle/>
          <a:p>
            <a:r>
              <a:rPr lang="sr-Latn-CS" altLang="en-US" sz="1800" smtClean="0"/>
              <a:t>Облик трапеза</a:t>
            </a:r>
          </a:p>
          <a:p>
            <a:pPr>
              <a:buFontTx/>
              <a:buNone/>
            </a:pPr>
            <a:r>
              <a:rPr lang="sr-Latn-CS" altLang="en-US" sz="1800" smtClean="0"/>
              <a:t>    </a:t>
            </a:r>
            <a:r>
              <a:rPr lang="en-US" altLang="en-US" sz="1800" smtClean="0"/>
              <a:t>- </a:t>
            </a:r>
            <a:r>
              <a:rPr lang="sr-Latn-CS" altLang="en-US" sz="1800" smtClean="0"/>
              <a:t>Дужа паралелна страна коју чини оклузални профил  </a:t>
            </a:r>
            <a:br>
              <a:rPr lang="sr-Latn-CS" altLang="en-US" sz="1800" smtClean="0"/>
            </a:br>
            <a:r>
              <a:rPr lang="sr-Latn-CS" altLang="en-US" sz="1800" smtClean="0"/>
              <a:t>    </a:t>
            </a:r>
            <a:r>
              <a:rPr lang="en-US" altLang="en-US" sz="1800" smtClean="0"/>
              <a:t>- </a:t>
            </a:r>
            <a:r>
              <a:rPr lang="sr-Latn-CS" altLang="en-US" sz="1800" smtClean="0"/>
              <a:t>Исте дужине као и букална површина</a:t>
            </a:r>
          </a:p>
          <a:p>
            <a:r>
              <a:rPr lang="en-US" altLang="en-US" sz="1800" smtClean="0"/>
              <a:t>Профили</a:t>
            </a:r>
          </a:p>
          <a:p>
            <a:pPr>
              <a:buFontTx/>
              <a:buNone/>
            </a:pPr>
            <a:r>
              <a:rPr lang="sr-Latn-CS" altLang="en-US" sz="1800" smtClean="0">
                <a:solidFill>
                  <a:srgbClr val="629BE6"/>
                </a:solidFill>
              </a:rPr>
              <a:t>    а) проксимални профили</a:t>
            </a:r>
            <a:r>
              <a:rPr lang="sr-Latn-CS" altLang="en-US" sz="1800" smtClean="0">
                <a:solidFill>
                  <a:srgbClr val="FFFF00"/>
                </a:solidFill>
              </a:rPr>
              <a:t/>
            </a:r>
            <a:br>
              <a:rPr lang="sr-Latn-CS" altLang="en-US" sz="1800" smtClean="0">
                <a:solidFill>
                  <a:srgbClr val="FFFF00"/>
                </a:solidFill>
              </a:rPr>
            </a:br>
            <a:r>
              <a:rPr lang="sr-Latn-CS" altLang="en-US" sz="1800" smtClean="0">
                <a:solidFill>
                  <a:srgbClr val="FFFF00"/>
                </a:solidFill>
              </a:rPr>
              <a:t>       </a:t>
            </a:r>
            <a:r>
              <a:rPr lang="sr-Latn-CS" altLang="en-US" sz="1800" smtClean="0"/>
              <a:t>- слични као и код букалног аспекта, </a:t>
            </a:r>
            <a:br>
              <a:rPr lang="sr-Latn-CS" altLang="en-US" sz="1800" smtClean="0"/>
            </a:br>
            <a:r>
              <a:rPr lang="sr-Latn-CS" altLang="en-US" sz="1800" smtClean="0"/>
              <a:t>         осим што је дистална ивица КРАЋА и </a:t>
            </a:r>
            <a:br>
              <a:rPr lang="sr-Latn-CS" altLang="en-US" sz="1800" smtClean="0"/>
            </a:br>
            <a:r>
              <a:rPr lang="sr-Latn-CS" altLang="en-US" sz="1800" smtClean="0"/>
              <a:t>         дисто-оклузални угао ТУПЉИ,јер је ДПк доста мања од ДБк.</a:t>
            </a:r>
            <a:br>
              <a:rPr lang="sr-Latn-CS" altLang="en-US" sz="1800" smtClean="0"/>
            </a:br>
            <a:endParaRPr lang="sr-Latn-CS" altLang="en-US" sz="1800" smtClean="0"/>
          </a:p>
          <a:p>
            <a:r>
              <a:rPr lang="sr-Latn-CS" altLang="en-US" sz="1800" smtClean="0">
                <a:solidFill>
                  <a:srgbClr val="629BE6"/>
                </a:solidFill>
              </a:rPr>
              <a:t>б)</a:t>
            </a:r>
            <a:r>
              <a:rPr lang="sr-Latn-CS" altLang="en-US" sz="1800" smtClean="0"/>
              <a:t> </a:t>
            </a:r>
            <a:r>
              <a:rPr lang="sr-Latn-CS" altLang="en-US" sz="1800" smtClean="0">
                <a:solidFill>
                  <a:srgbClr val="629BE6"/>
                </a:solidFill>
              </a:rPr>
              <a:t>цервикална линија </a:t>
            </a:r>
            <a:r>
              <a:rPr lang="en-US" altLang="en-US" sz="1800" smtClean="0">
                <a:solidFill>
                  <a:srgbClr val="629BE6"/>
                </a:solidFill>
              </a:rPr>
              <a:t>(</a:t>
            </a:r>
            <a:r>
              <a:rPr lang="sr-Latn-CS" altLang="en-US" sz="1800" smtClean="0">
                <a:solidFill>
                  <a:srgbClr val="629BE6"/>
                </a:solidFill>
              </a:rPr>
              <a:t>глеђноцементни спој</a:t>
            </a:r>
            <a:r>
              <a:rPr lang="en-US" altLang="en-US" sz="1800" smtClean="0">
                <a:solidFill>
                  <a:srgbClr val="629BE6"/>
                </a:solidFill>
              </a:rPr>
              <a:t>)</a:t>
            </a:r>
            <a:r>
              <a:rPr lang="en-US" altLang="en-US" sz="1800" smtClean="0"/>
              <a:t/>
            </a:r>
            <a:br>
              <a:rPr lang="en-US" altLang="en-US" sz="1800" smtClean="0"/>
            </a:br>
            <a:r>
              <a:rPr lang="en-US" altLang="en-US" sz="1800" smtClean="0"/>
              <a:t>  - б</a:t>
            </a:r>
            <a:r>
              <a:rPr lang="sr-Latn-CS" altLang="en-US" sz="1800" smtClean="0"/>
              <a:t>лаг</a:t>
            </a:r>
            <a:r>
              <a:rPr lang="en-US" altLang="en-US" sz="1800" smtClean="0"/>
              <a:t>а</a:t>
            </a:r>
            <a:r>
              <a:rPr lang="sr-Latn-CS" altLang="en-US" sz="1800" smtClean="0"/>
              <a:t> и неправил</a:t>
            </a:r>
            <a:r>
              <a:rPr lang="en-US" altLang="en-US" sz="1800" smtClean="0"/>
              <a:t>но</a:t>
            </a:r>
            <a:r>
              <a:rPr lang="sr-Latn-CS" altLang="en-US" sz="1800" smtClean="0"/>
              <a:t> конвексн</a:t>
            </a:r>
            <a:r>
              <a:rPr lang="en-US" altLang="en-US" sz="1800" smtClean="0"/>
              <a:t>а</a:t>
            </a:r>
            <a:r>
              <a:rPr lang="sr-Latn-CS" altLang="en-US" sz="1800" smtClean="0"/>
              <a:t> линиј</a:t>
            </a:r>
            <a:r>
              <a:rPr lang="en-US" altLang="en-US" sz="1800" smtClean="0"/>
              <a:t>а</a:t>
            </a:r>
            <a:r>
              <a:rPr lang="sr-Latn-CS" altLang="en-US" sz="1800" smtClean="0"/>
              <a:t> према апексу</a:t>
            </a:r>
            <a:br>
              <a:rPr lang="sr-Latn-CS" altLang="en-US" sz="1800" smtClean="0"/>
            </a:br>
            <a:endParaRPr lang="sr-Latn-CS" altLang="en-US" sz="1800" smtClean="0"/>
          </a:p>
          <a:p>
            <a:r>
              <a:rPr lang="sr-Latn-CS" altLang="en-US" sz="1800" smtClean="0">
                <a:solidFill>
                  <a:srgbClr val="629BE6"/>
                </a:solidFill>
              </a:rPr>
              <a:t>в) оклузални профил</a:t>
            </a:r>
            <a:r>
              <a:rPr lang="sr-Latn-CS" altLang="en-US" sz="1800" smtClean="0">
                <a:solidFill>
                  <a:srgbClr val="FFFF00"/>
                </a:solidFill>
              </a:rPr>
              <a:t> </a:t>
            </a:r>
            <a:r>
              <a:rPr lang="sr-Latn-CS" altLang="en-US" sz="1800" smtClean="0"/>
              <a:t>- палатинални сегмент контуре УОП</a:t>
            </a:r>
            <a:br>
              <a:rPr lang="sr-Latn-CS" altLang="en-US" sz="1800" smtClean="0"/>
            </a:br>
            <a:r>
              <a:rPr lang="sr-Latn-CS" altLang="en-US" sz="1800" smtClean="0"/>
              <a:t>  </a:t>
            </a:r>
            <a:r>
              <a:rPr lang="en-US" altLang="en-US" sz="1800" smtClean="0"/>
              <a:t>- д</a:t>
            </a:r>
            <a:r>
              <a:rPr lang="sr-Latn-CS" altLang="en-US" sz="1800" smtClean="0"/>
              <a:t>оминантно обележје су мезио и дистопалатиналн</a:t>
            </a:r>
            <a:r>
              <a:rPr lang="en-US" altLang="en-US" sz="1800" smtClean="0"/>
              <a:t>а</a:t>
            </a:r>
            <a:r>
              <a:rPr lang="sr-Latn-CS" altLang="en-US" sz="1800" smtClean="0"/>
              <a:t> квржиц</a:t>
            </a:r>
            <a:r>
              <a:rPr lang="en-US" altLang="en-US" sz="1800" smtClean="0"/>
              <a:t>а</a:t>
            </a:r>
            <a:br>
              <a:rPr lang="en-US" altLang="en-US" sz="1800" smtClean="0"/>
            </a:br>
            <a:r>
              <a:rPr lang="en-US" altLang="en-US" sz="1800" smtClean="0"/>
              <a:t>   </a:t>
            </a:r>
            <a:r>
              <a:rPr lang="sr-Latn-CS" altLang="en-US" sz="1800" smtClean="0"/>
              <a:t> које су раздвојене палатиналном браздом </a:t>
            </a:r>
            <a:r>
              <a:rPr lang="en-US" altLang="en-US" sz="1800" smtClean="0"/>
              <a:t>(</a:t>
            </a:r>
            <a:r>
              <a:rPr lang="sr-Latn-CS" altLang="en-US" sz="1800" smtClean="0"/>
              <a:t>простире до средње </a:t>
            </a:r>
            <a:r>
              <a:rPr lang="en-US" altLang="en-US" sz="1800" smtClean="0"/>
              <a:t>1/3</a:t>
            </a:r>
            <a:r>
              <a:rPr lang="sr-Latn-CS" altLang="en-US" sz="1800" smtClean="0"/>
              <a:t> кру</a:t>
            </a:r>
            <a:r>
              <a:rPr lang="en-US" altLang="en-US" sz="1800" smtClean="0"/>
              <a:t>не</a:t>
            </a:r>
          </a:p>
          <a:p>
            <a:pPr>
              <a:buFontTx/>
              <a:buNone/>
            </a:pPr>
            <a:r>
              <a:rPr lang="sr-Latn-CS" altLang="en-US" sz="1800" smtClean="0">
                <a:solidFill>
                  <a:srgbClr val="23F788"/>
                </a:solidFill>
              </a:rPr>
              <a:t>         </a:t>
            </a:r>
            <a:r>
              <a:rPr lang="sr-Latn-CS" altLang="en-US" sz="1800" smtClean="0">
                <a:solidFill>
                  <a:srgbClr val="953735"/>
                </a:solidFill>
              </a:rPr>
              <a:t>Мезиопалатиналана</a:t>
            </a:r>
            <a:r>
              <a:rPr lang="sr-Latn-CS" altLang="en-US" sz="1800" smtClean="0"/>
              <a:t> квржица је масивна,заобљена елевација и заузима</a:t>
            </a:r>
            <a:br>
              <a:rPr lang="sr-Latn-CS" altLang="en-US" sz="1800" smtClean="0"/>
            </a:br>
            <a:r>
              <a:rPr lang="sr-Latn-CS" altLang="en-US" sz="1800" smtClean="0"/>
              <a:t>         скоро 3/5 мезиодисталне дужине оклузалног профила</a:t>
            </a:r>
          </a:p>
          <a:p>
            <a:pPr>
              <a:buFontTx/>
              <a:buNone/>
            </a:pPr>
            <a:r>
              <a:rPr lang="sr-Latn-CS" altLang="en-US" sz="1800" smtClean="0">
                <a:solidFill>
                  <a:srgbClr val="23F788"/>
                </a:solidFill>
              </a:rPr>
              <a:t>         </a:t>
            </a:r>
            <a:r>
              <a:rPr lang="sr-Latn-CS" altLang="en-US" sz="1800" smtClean="0">
                <a:solidFill>
                  <a:srgbClr val="953735"/>
                </a:solidFill>
              </a:rPr>
              <a:t>Дистопалатинална</a:t>
            </a:r>
            <a:r>
              <a:rPr lang="sr-Latn-CS" altLang="en-US" sz="1800" smtClean="0">
                <a:solidFill>
                  <a:srgbClr val="23F788"/>
                </a:solidFill>
              </a:rPr>
              <a:t> </a:t>
            </a:r>
            <a:r>
              <a:rPr lang="sr-Latn-CS" altLang="en-US" sz="1800" smtClean="0"/>
              <a:t>је нижа и ужа</a:t>
            </a:r>
            <a:r>
              <a:rPr lang="sr-Cyrl-CS" sz="1800" smtClean="0"/>
              <a:t>.</a:t>
            </a:r>
          </a:p>
          <a:p>
            <a:endParaRPr lang="sr-Latn-CS" altLang="en-US" sz="1800" smtClean="0"/>
          </a:p>
        </p:txBody>
      </p:sp>
      <p:pic>
        <p:nvPicPr>
          <p:cNvPr id="20483" name="Picture 6" descr="8,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990600"/>
            <a:ext cx="2455863" cy="205898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0484" name="Text Box 1"/>
          <p:cNvSpPr txBox="1">
            <a:spLocks noChangeArrowheads="1"/>
          </p:cNvSpPr>
          <p:nvPr/>
        </p:nvSpPr>
        <p:spPr bwMode="auto">
          <a:xfrm>
            <a:off x="6553200" y="914400"/>
            <a:ext cx="868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"/>
            <a:ext cx="8226425" cy="746125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</a:rPr>
              <a:t>Палатинални аспект</a:t>
            </a:r>
            <a:endParaRPr lang="sr-Cyrl-CS" sz="4000" smtClean="0">
              <a:solidFill>
                <a:srgbClr val="629BE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88" y="839788"/>
            <a:ext cx="9039225" cy="58848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Cyrl-C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д)  </a:t>
            </a:r>
            <a:r>
              <a:rPr lang="sr-Cyrl-C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Остала разматрања</a:t>
            </a:r>
            <a: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ећ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ег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конвекситет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 од букалног аспекта</a:t>
            </a:r>
            <a:b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висина контуре је у средњој трећини круне.</a:t>
            </a:r>
          </a:p>
          <a:p>
            <a:pPr marL="0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  <a:p>
            <a:pPr marL="0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о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 површина је подељена </a:t>
            </a:r>
            <a:r>
              <a:rPr lang="sr-Cyrl-CS" sz="180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палатиналном браздом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на две асиметричне по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лов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ине.</a:t>
            </a:r>
          </a:p>
          <a:p>
            <a:pPr marL="0" indent="0"/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  <a:r>
              <a:rPr lang="sr-Cyrl-CS" sz="1800" u="sng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Мезијална половина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 значајна по 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Carabelli-eвој квржици која је различито заступљена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и експримирана у различитим расним популацијама.</a:t>
            </a:r>
          </a:p>
          <a:p>
            <a:pPr marL="0" indent="0"/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б)</a:t>
            </a:r>
            <a:r>
              <a:rPr lang="sr-Cyrl-CS" sz="1800" u="sng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Дистална половина</a:t>
            </a:r>
            <a:r>
              <a:rPr lang="sr-Cyrl-C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представља лингвални аспект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дистопалатиналне квржице.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Јако је конвексна у свим правцима,али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слабо и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ражен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палатиналн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квржичн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гребен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ом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>
              <a:buFontTx/>
              <a:buNone/>
            </a:pPr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b="1" smtClean="0">
                <a:sym typeface="Arial" pitchFamily="34" charset="0"/>
              </a:rPr>
              <a:t>- В</a:t>
            </a:r>
            <a:r>
              <a:rPr lang="sr-Latn-CS" altLang="en-US" sz="1800" b="1" smtClean="0">
                <a:sym typeface="Arial" pitchFamily="34" charset="0"/>
              </a:rPr>
              <a:t>иде се </a:t>
            </a:r>
            <a:r>
              <a:rPr lang="en-US" altLang="en-US" sz="1800" b="1" smtClean="0">
                <a:sym typeface="Arial" pitchFamily="34" charset="0"/>
              </a:rPr>
              <a:t>сва три корена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 Д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оминира </a:t>
            </a:r>
            <a:r>
              <a:rPr lang="sr-Cyrl-CS" sz="180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палатинални корен</a:t>
            </a:r>
            <a:r>
              <a:rPr lang="sr-Cyrl-CS" sz="18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</a:t>
            </a:r>
            <a:r>
              <a:rPr lang="en-US" altLang="sr-Cyrl-C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сужава се према апексу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;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на њему уочавамо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плитку апикалну депресију која настаје у цервиксу и пружа се према апексу.</a:t>
            </a:r>
          </a:p>
          <a:p>
            <a:pPr marL="0" indent="0">
              <a:buFontTx/>
              <a:buNone/>
            </a:pP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Врх овог корена је у линијској пројекцији са геометријским центром ОП зуба.</a:t>
            </a:r>
          </a:p>
          <a:p>
            <a:pPr marL="0" indent="0">
              <a:buFontTx/>
              <a:buNone/>
            </a:pP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У позадини проксималних профила овог корена види се само део </a:t>
            </a:r>
            <a:r>
              <a:rPr lang="sr-Cyrl-CS" sz="180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мезио и</a:t>
            </a:r>
            <a:br>
              <a:rPr lang="sr-Cyrl-CS" sz="180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180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дистобукалног корена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.</a:t>
            </a:r>
            <a:r>
              <a:rPr lang="sr-Latn-CS" altLang="en-US" sz="1800" smtClean="0">
                <a:sym typeface="Arial" pitchFamily="34" charset="0"/>
              </a:rPr>
              <a:t/>
            </a:r>
            <a:br>
              <a:rPr lang="sr-Latn-CS" altLang="en-US" sz="1800" smtClean="0">
                <a:sym typeface="Arial" pitchFamily="34" charset="0"/>
              </a:rPr>
            </a:br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07" name="Picture 6" descr="8,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588" y="990600"/>
            <a:ext cx="2630487" cy="220662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1508" name="Text Box 1"/>
          <p:cNvSpPr txBox="1">
            <a:spLocks noChangeArrowheads="1"/>
          </p:cNvSpPr>
          <p:nvPr/>
        </p:nvSpPr>
        <p:spPr bwMode="auto">
          <a:xfrm>
            <a:off x="6402388" y="914400"/>
            <a:ext cx="868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FFFF00"/>
                </a:solidFill>
              </a:rPr>
              <a:t>Палатинални аспект</a:t>
            </a:r>
            <a:endParaRPr lang="sr-Cyrl-CS" sz="40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2530" name="Content Placeholder 3" descr="palatinalni aspek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0038" y="1598613"/>
            <a:ext cx="5997575" cy="44973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325"/>
            <a:ext cx="8226425" cy="790575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88" y="838200"/>
            <a:ext cx="8458200" cy="5934075"/>
          </a:xfrm>
        </p:spPr>
        <p:txBody>
          <a:bodyPr/>
          <a:lstStyle/>
          <a:p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Неправилни трапезоидни облик, шири у цервикалном, него у оклузалном делу-разлика у односу на букални и палатинални аспект.</a:t>
            </a:r>
          </a:p>
          <a:p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</a:t>
            </a:r>
          </a:p>
          <a:p>
            <a:pPr>
              <a:buFontTx/>
              <a:buNone/>
            </a:pPr>
            <a:r>
              <a:rPr lang="sr-Cyrl-CS" sz="18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sr-Cyrl-C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а) проксимални профили</a:t>
            </a:r>
            <a: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букални и палатинални профил конвергирају оклузално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к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руна је најмањег пречника између врхова мезијалних квржица.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sr-Cyrl-C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Букални профил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 најпре конвексан (у пределу цервикалне линије),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у средњој трећини је раван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или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благо конкаван.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Висина контуре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 у цервикалној трећини.</a:t>
            </a:r>
          </a:p>
          <a:p>
            <a:pPr>
              <a:buFontTx/>
              <a:buNone/>
            </a:pPr>
            <a:r>
              <a:rPr lang="sr-Cyrl-C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Палатинални профил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 конвексан читавом својом висином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Висина контуре је у средњој трећини</a:t>
            </a:r>
          </a:p>
          <a:p>
            <a:pPr>
              <a:buFontTx/>
              <a:buNone/>
            </a:pP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П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рофилна линија је ирегуларна ако је присутна Carabelli-eva квржица</a:t>
            </a:r>
            <a:r>
              <a:rPr lang="sr-Cyrl-C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sr-Cyrl-CS" sz="24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555" name="Picture 7" descr="8,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01788"/>
            <a:ext cx="2717800" cy="1995487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3556" name="Text Box 1"/>
          <p:cNvSpPr txBox="1">
            <a:spLocks noChangeArrowheads="1"/>
          </p:cNvSpPr>
          <p:nvPr/>
        </p:nvSpPr>
        <p:spPr bwMode="auto">
          <a:xfrm>
            <a:off x="4267200" y="1600200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8226425" cy="790575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457200" lvl="1" indent="0">
              <a:buFontTx/>
              <a:buNone/>
            </a:pPr>
            <a:r>
              <a:rPr lang="sr-Cyrl-C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б) Цервикална линија 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плитка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ирегуларно конвексна према оклузално</a:t>
            </a:r>
          </a:p>
          <a:p>
            <a:pPr marL="457200" lvl="1" indent="0">
              <a:buFontTx/>
              <a:buNone/>
            </a:pPr>
            <a:endParaRPr lang="sr-Cyrl-CS" sz="1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buFontTx/>
              <a:buNone/>
            </a:pPr>
            <a:endParaRPr lang="sr-Cyrl-CS" sz="1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buFontTx/>
              <a:buNone/>
            </a:pPr>
            <a:endParaRPr lang="sr-Cyrl-CS" sz="1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buFontTx/>
              <a:buNone/>
            </a:pPr>
            <a:endParaRPr lang="sr-Cyrl-CS" sz="1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buFontTx/>
              <a:buNone/>
            </a:pPr>
            <a:endParaRPr lang="sr-Cyrl-CS" sz="1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1" indent="0">
              <a:buFontTx/>
              <a:buNone/>
            </a:pPr>
            <a:r>
              <a:rPr lang="sr-Cyrl-C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в) Оклузални профил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 перспективи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чине га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врхови мезијалних квржица 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и одговарајући триангуларни гребени.МПк је виша од МБк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 </a:t>
            </a:r>
            <a:r>
              <a:rPr lang="en-US" altLang="sr-Cyrl-CS" sz="18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sr-Cyrl-CS" sz="18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тварни оклузални профил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редставља</a:t>
            </a:r>
            <a: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маргинални гребен</a:t>
            </a:r>
            <a: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који повезује</a:t>
            </a:r>
            <a: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мезијалне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квржичне гребене у јединствену целину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</a:p>
          <a:p>
            <a:pPr marL="457200" lvl="1" indent="0">
              <a:buFontTx/>
              <a:buNone/>
            </a:pP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О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бично је благо конкаван према оклузално.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Често се на њему виде туберкулуми</a:t>
            </a:r>
          </a:p>
          <a:p>
            <a:pPr marL="457200" lvl="1" indent="0"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У средини овог гребена обично постоји</a:t>
            </a:r>
            <a:r>
              <a:rPr lang="sr-Cyrl-CS" sz="1800" smtClean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мезијална ивична бразда</a:t>
            </a:r>
            <a:r>
              <a:rPr lang="sr-Cyrl-CS" sz="18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457200" lvl="1" indent="0">
              <a:buFontTx/>
              <a:buNone/>
            </a:pPr>
            <a:endParaRPr lang="sr-Cyrl-CS" sz="240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4579" name="Picture 7" descr="8,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752600"/>
            <a:ext cx="2717800" cy="199548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4580" name="Text Box 1"/>
          <p:cNvSpPr txBox="1">
            <a:spLocks noChangeArrowheads="1"/>
          </p:cNvSpPr>
          <p:nvPr/>
        </p:nvSpPr>
        <p:spPr bwMode="auto">
          <a:xfrm>
            <a:off x="6172200" y="1752600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183563" cy="1050925"/>
          </a:xfrm>
        </p:spPr>
        <p:txBody>
          <a:bodyPr anchorCtr="1"/>
          <a:lstStyle/>
          <a:p>
            <a:r>
              <a:rPr lang="sr-Cyrl-CS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</p:txBody>
      </p:sp>
      <p:pic>
        <p:nvPicPr>
          <p:cNvPr id="25602" name="Content Placeholder 3" descr="мезиални аспек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1843088"/>
            <a:ext cx="5486400" cy="32512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4838" cy="946150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МЕЗИЈАЛНИ АСПЕКТ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lvl="1">
              <a:buFontTx/>
              <a:buNone/>
            </a:pPr>
            <a:r>
              <a:rPr lang="en-US" alt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г) </a:t>
            </a:r>
            <a:r>
              <a:rPr 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Остала разматрања</a:t>
            </a:r>
          </a:p>
          <a:p>
            <a:pPr lvl="1"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Оклузална и средња трећина мезијалне површи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изразито је конвексна.</a:t>
            </a:r>
          </a:p>
          <a:p>
            <a:pPr lvl="1"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Контактна зона се налази у пределу њиховог споја.</a:t>
            </a:r>
          </a:p>
          <a:p>
            <a:pPr lvl="1"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Цервикална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трећин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 у целости равна и благо конкавна.</a:t>
            </a:r>
          </a:p>
          <a:p>
            <a:pPr lvl="1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 мезијалног аспекта виде се МБ и П корен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0" indent="0">
              <a:buFontTx/>
              <a:buNone/>
            </a:pP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</a:t>
            </a: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Мезиобукални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је релативно широк и раван у букооралном пра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вцу</a:t>
            </a:r>
            <a:endParaRPr lang="en-US" alt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- </a:t>
            </a: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Палатинални</a:t>
            </a:r>
            <a:r>
              <a:rPr lang="sr-Cyrl-CS" sz="18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 је релативно сужен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најпре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закривљен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а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потом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или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палатодистално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Палатинални профил целог зуба (круна и корен) је закривљен слично кичменом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стубу.</a:t>
            </a: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Карактеристично обележје сталног првог молараје да се МБ и П корен пројектују изван букалног и палатиналног профила круне зуба  </a:t>
            </a:r>
          </a:p>
        </p:txBody>
      </p:sp>
      <p:pic>
        <p:nvPicPr>
          <p:cNvPr id="26627" name="Picture 7" descr="8,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2508250"/>
            <a:ext cx="2716212" cy="199548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6628" name="Text Box 1"/>
          <p:cNvSpPr txBox="1">
            <a:spLocks noChangeArrowheads="1"/>
          </p:cNvSpPr>
          <p:nvPr/>
        </p:nvSpPr>
        <p:spPr bwMode="auto">
          <a:xfrm>
            <a:off x="5638800" y="2439988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6425" cy="828675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225" y="912813"/>
            <a:ext cx="8729663" cy="5865812"/>
          </a:xfrm>
        </p:spPr>
        <p:txBody>
          <a:bodyPr/>
          <a:lstStyle/>
          <a:p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Дистална површина подсећа на мезијалну,али је мања.</a:t>
            </a:r>
          </a:p>
          <a:p>
            <a:pPr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Исте је ширине и у нивоу оклузалног профила и цервикалне ивице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Приближно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трапезоидног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облика</a:t>
            </a:r>
            <a:endParaRPr lang="en-US" alt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букална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површина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скоро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целости</a:t>
            </a:r>
            <a:endParaRPr lang="en-US" alt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а) Букални и палатинални профил,</a:t>
            </a:r>
            <a:r>
              <a:rPr lang="sr-Cyrl-C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као и </a:t>
            </a:r>
            <a:r>
              <a:rPr 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Цервикална линиј</a:t>
            </a:r>
            <a:r>
              <a:rPr lang="en-US" alt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alt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слични аналогним структурама са мезијалног аспекта</a:t>
            </a:r>
          </a:p>
          <a:p>
            <a:pPr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б) Оклузални профил</a:t>
            </a:r>
            <a:r>
              <a:rPr 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sr-Cyrl-C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 </a:t>
            </a:r>
            <a:r>
              <a:rPr lang="en-US" altLang="sr-Cyrl-CS" sz="18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у </a:t>
            </a:r>
            <a:r>
              <a:rPr lang="en-US" altLang="sr-Cyrl-CS" sz="1800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перспективи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:</a:t>
            </a:r>
            <a:b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    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граде врхови мезијалних квржица у чијем подножју 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се оцртава коси гребен</a:t>
            </a:r>
          </a:p>
          <a:p>
            <a:pPr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sr-Cyrl-CS" sz="1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тварни оклузални профил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формирају </a:t>
            </a:r>
            <a:r>
              <a:rPr lang="sr-Cyrl-CS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квржични гребени и дистални маргинални гребен.</a:t>
            </a:r>
            <a:br>
              <a:rPr lang="sr-Cyrl-CS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ДБк је развијенија од ДП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маргинални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гребен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краћи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више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инклиниран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</a:t>
            </a:r>
            <a:b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слабије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изражен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мезијалног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; 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садржи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дисталну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маргиналну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бразду</a:t>
            </a:r>
            <a:endParaRPr lang="en-US" altLang="sr-Cyrl-CS" sz="1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нa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средини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оклузалне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ивице</a:t>
            </a:r>
            <a:endParaRPr lang="en-US" altLang="sr-Cyrl-C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7651" name="Picture 8" descr="8,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0"/>
            <a:ext cx="2560638" cy="1873250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7652" name="Text Box 1"/>
          <p:cNvSpPr txBox="1">
            <a:spLocks noChangeArrowheads="1"/>
          </p:cNvSpPr>
          <p:nvPr/>
        </p:nvSpPr>
        <p:spPr bwMode="auto">
          <a:xfrm>
            <a:off x="6553200" y="2286000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 anchorCtr="1"/>
          <a:lstStyle/>
          <a:p>
            <a:r>
              <a:rPr lang="sr-Cyrl-CS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</a:p>
        </p:txBody>
      </p:sp>
      <p:pic>
        <p:nvPicPr>
          <p:cNvPr id="28674" name="Content Placeholder 3" descr="distalni aspek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0038" y="1598613"/>
            <a:ext cx="5997575" cy="44973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46038"/>
            <a:ext cx="8226425" cy="1143000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 АСПЕКТ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334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в)  </a:t>
            </a:r>
            <a:r>
              <a:rPr lang="sr-Cyrl-C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Остала разматрања</a:t>
            </a: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Дистална површина (обично конвексна,само цервикално заравњена или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благо конкавна) је мањих димензија од мезијалне површине</a:t>
            </a: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Контактна зона се налази у средњој трећин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средини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трансверзално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b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буко-орално издужена и уска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цервикалном смеру</a:t>
            </a: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/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с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 три корена:</a:t>
            </a: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Дистобукални</a:t>
            </a:r>
            <a:r>
              <a:rPr lang="sr-Cyrl-CS" sz="1800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-ужи и краћи о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мезиобукалног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вертикалног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правца</a:t>
            </a:r>
            <a:endParaRPr lang="en-US" alt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Мезиобукални</a:t>
            </a:r>
            <a:r>
              <a:rPr lang="sr-Cyrl-CS" sz="1800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његов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 врх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позадини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дистобукалног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</a:t>
            </a:r>
            <a:r>
              <a:rPr lang="en-US" altLang="sr-Cyrl-C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корена</a:t>
            </a:r>
            <a:endParaRPr lang="en-US" altLang="sr-Cyrl-C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- </a:t>
            </a:r>
            <a:r>
              <a:rPr lang="sr-Cyrl-CS" sz="1800" dirty="0" smtClean="0">
                <a:solidFill>
                  <a:srgbClr val="95373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Палатинални</a:t>
            </a:r>
            <a:r>
              <a:rPr lang="sr-Cyrl-CS" sz="1800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 сл. </a:t>
            </a:r>
            <a:r>
              <a:rPr lang="en-US" alt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Cyrl-C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арактеристика као и са мезијалног аспекта</a:t>
            </a:r>
          </a:p>
        </p:txBody>
      </p:sp>
      <p:pic>
        <p:nvPicPr>
          <p:cNvPr id="29699" name="Picture 8" descr="8,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128963"/>
            <a:ext cx="2560638" cy="1873250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29700" name="Text Box 1"/>
          <p:cNvSpPr txBox="1">
            <a:spLocks noChangeArrowheads="1"/>
          </p:cNvSpPr>
          <p:nvPr/>
        </p:nvSpPr>
        <p:spPr bwMode="auto">
          <a:xfrm>
            <a:off x="4114800" y="3125788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3"/>
          <p:cNvSpPr/>
          <p:nvPr/>
        </p:nvSpPr>
        <p:spPr>
          <a:xfrm>
            <a:off x="533400" y="4344988"/>
            <a:ext cx="2351088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Cyrl-CS" b="1">
                <a:solidFill>
                  <a:srgbClr val="629BE6"/>
                </a:solidFill>
                <a:latin typeface="Tahoma" pitchFamily="34" charset="0"/>
              </a:rPr>
              <a:t>АТРИБУТИ КЛАСЕ: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152400" y="4659313"/>
            <a:ext cx="4981575" cy="2012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НАЈВЕЋИ ЗУБИ У ДЕНТИЦИЈИ</a:t>
            </a:r>
          </a:p>
          <a:p>
            <a:endParaRPr lang="sr-Latn-C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НАЈВЕЋА ОКЛУЗАЛНА</a:t>
            </a:r>
            <a:b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ПОВРШИНА</a:t>
            </a:r>
          </a:p>
          <a:p>
            <a:pPr>
              <a:buFont typeface="Arial" pitchFamily="34" charset="0"/>
              <a:buBlip>
                <a:blip r:embed="rId3"/>
              </a:buBlip>
            </a:pPr>
            <a:endParaRPr lang="sr-Latn-C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МУЛТИКУСПАЛНОСТ ( 3-5 квржица)</a:t>
            </a:r>
          </a:p>
          <a:p>
            <a:pPr>
              <a:buFont typeface="Arial" pitchFamily="34" charset="0"/>
              <a:buBlip>
                <a:blip r:embed="rId3"/>
              </a:buBlip>
            </a:pPr>
            <a:endParaRPr lang="sr-Latn-C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4724400" y="4281488"/>
            <a:ext cx="4267200" cy="22875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ИМАЈУ НАЈМАЊЕ ДВЕ БУКАЛНЕ</a:t>
            </a:r>
            <a:b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КВРЖИЦЕ –</a:t>
            </a:r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јединствено</a:t>
            </a:r>
            <a:b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обележје  класе</a:t>
            </a:r>
          </a:p>
          <a:p>
            <a:pPr>
              <a:buFont typeface="Arial" pitchFamily="34" charset="0"/>
              <a:buBlip>
                <a:blip r:embed="rId3"/>
              </a:buBlip>
            </a:pPr>
            <a:endParaRPr lang="sr-Latn-CS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2 – 3 КОРЕНСКЕ ГРАНЕ</a:t>
            </a:r>
          </a:p>
          <a:p>
            <a:pPr>
              <a:buFont typeface="Arial" pitchFamily="34" charset="0"/>
              <a:buBlip>
                <a:blip r:embed="rId3"/>
              </a:buBlip>
            </a:pPr>
            <a:endParaRPr lang="sr-Latn-CS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>
              <a:buFont typeface="Arial" pitchFamily="34" charset="0"/>
              <a:buBlip>
                <a:blip r:embed="rId3"/>
              </a:buBlip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</a:rPr>
              <a:t>  НИСУ СУПСТИТУЕНТНИ ЗУБИ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sr-Latn-CS" alt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196" name="Picture 18" descr="8,103a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14400" y="1300163"/>
            <a:ext cx="6405563" cy="2998787"/>
          </a:xfrm>
          <a:ln>
            <a:solidFill>
              <a:srgbClr val="F1F129"/>
            </a:solidFill>
          </a:ln>
        </p:spPr>
      </p:pic>
      <p:sp>
        <p:nvSpPr>
          <p:cNvPr id="8197" name="AutoShape 19"/>
          <p:cNvSpPr>
            <a:spLocks noChangeArrowheads="1"/>
          </p:cNvSpPr>
          <p:nvPr/>
        </p:nvSpPr>
        <p:spPr bwMode="auto">
          <a:xfrm>
            <a:off x="2438400" y="1373188"/>
            <a:ext cx="457200" cy="838200"/>
          </a:xfrm>
          <a:prstGeom prst="downArrow">
            <a:avLst>
              <a:gd name="adj1" fmla="val 50000"/>
              <a:gd name="adj2" fmla="val 4577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8198" name="AutoShape 20"/>
          <p:cNvSpPr>
            <a:spLocks noChangeArrowheads="1"/>
          </p:cNvSpPr>
          <p:nvPr/>
        </p:nvSpPr>
        <p:spPr bwMode="auto">
          <a:xfrm>
            <a:off x="6400800" y="1373188"/>
            <a:ext cx="457200" cy="609600"/>
          </a:xfrm>
          <a:prstGeom prst="downArrow">
            <a:avLst>
              <a:gd name="adj1" fmla="val 50000"/>
              <a:gd name="adj2" fmla="val 33290"/>
            </a:avLst>
          </a:prstGeom>
          <a:solidFill>
            <a:srgbClr val="FF3300"/>
          </a:solidFill>
          <a:ln w="9525">
            <a:solidFill>
              <a:srgbClr val="99FF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6151" name="WordArt 21"/>
          <p:cNvSpPr>
            <a:spLocks noChangeArrowheads="1" noChangeShapeType="1" noTextEdit="1"/>
          </p:cNvSpPr>
          <p:nvPr/>
        </p:nvSpPr>
        <p:spPr bwMode="auto">
          <a:xfrm>
            <a:off x="1295400" y="304800"/>
            <a:ext cx="6781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Класа сталних молара</a:t>
            </a:r>
            <a:endParaRPr lang="en-US" sz="3600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xfrm>
            <a:off x="101600" y="1544638"/>
            <a:ext cx="3829050" cy="1627187"/>
          </a:xfrm>
        </p:spPr>
        <p:txBody>
          <a:bodyPr anchorCtr="1"/>
          <a:lstStyle/>
          <a:p>
            <a:pPr algn="l"/>
            <a:r>
              <a:rPr lang="sr-Latn-CS" sz="28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СОП:</a:t>
            </a:r>
            <a:r>
              <a:rPr lang="sr-Latn-CS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altLang="en-US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altLang="en-US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КОНТУРА ЈЕ </a:t>
            </a:r>
            <a:b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РОМБОИДНОГ ОБЛИКА</a:t>
            </a:r>
            <a:b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(незнатно шире буко-орално него мезиодистално)</a:t>
            </a:r>
            <a: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sz="2000" b="1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072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>
          <a:xfrm>
            <a:off x="3959225" y="1598613"/>
            <a:ext cx="3986213" cy="4497387"/>
          </a:xfrm>
          <a:ln w="12700">
            <a:solidFill>
              <a:srgbClr val="F1F129"/>
            </a:solidFill>
          </a:ln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52400" y="4724400"/>
            <a:ext cx="388620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en-US" alt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Latn-CS" sz="2400" b="1"/>
              <a:t> ( </a:t>
            </a:r>
            <a:r>
              <a:rPr lang="el-GR" sz="2400" b="1">
                <a:solidFill>
                  <a:srgbClr val="F1F129"/>
                </a:solidFill>
              </a:rPr>
              <a:t>α</a:t>
            </a:r>
            <a:r>
              <a:rPr lang="sr-Latn-CS" sz="2400" b="1"/>
              <a:t> ) и </a:t>
            </a:r>
            <a:r>
              <a:rPr 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en-US" alt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</a:t>
            </a:r>
            <a:r>
              <a:rPr lang="sr-Latn-CS" sz="2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Latn-CS" sz="2400" b="1"/>
              <a:t> ( </a:t>
            </a:r>
            <a:r>
              <a:rPr lang="el-GR" sz="2400" b="1">
                <a:solidFill>
                  <a:srgbClr val="F1F129"/>
                </a:solidFill>
              </a:rPr>
              <a:t>β</a:t>
            </a:r>
            <a:r>
              <a:rPr lang="sr-Latn-CS" sz="2400" b="1">
                <a:solidFill>
                  <a:srgbClr val="F1F129"/>
                </a:solidFill>
              </a:rPr>
              <a:t> </a:t>
            </a:r>
            <a:r>
              <a:rPr lang="sr-Latn-CS" sz="2400" b="1"/>
              <a:t>) &gt; 90 </a:t>
            </a:r>
            <a:r>
              <a:rPr lang="el-GR" sz="2400" b="1"/>
              <a:t>̊</a:t>
            </a:r>
            <a:r>
              <a:rPr lang="sr-Latn-CS" sz="2400" b="1"/>
              <a:t> </a:t>
            </a:r>
          </a:p>
          <a:p>
            <a:pPr>
              <a:spcBef>
                <a:spcPct val="50000"/>
              </a:spcBef>
            </a:pPr>
            <a:r>
              <a:rPr 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en-US" alt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</a:t>
            </a:r>
            <a:r>
              <a:rPr 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Latn-CS" sz="2400" b="1"/>
              <a:t> ( </a:t>
            </a:r>
            <a:r>
              <a:rPr lang="el-GR" sz="2400" b="1">
                <a:solidFill>
                  <a:srgbClr val="99FF66"/>
                </a:solidFill>
              </a:rPr>
              <a:t>γ</a:t>
            </a:r>
            <a:r>
              <a:rPr lang="sr-Latn-CS" sz="2400" b="1"/>
              <a:t> )  и </a:t>
            </a:r>
            <a:r>
              <a:rPr 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en-US" alt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</a:t>
            </a:r>
            <a:r>
              <a:rPr 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sr-Latn-CS" sz="2400" b="1"/>
              <a:t> ( </a:t>
            </a:r>
            <a:r>
              <a:rPr lang="el-GR" sz="2400" b="1">
                <a:solidFill>
                  <a:srgbClr val="99FF66"/>
                </a:solidFill>
              </a:rPr>
              <a:t>δ</a:t>
            </a:r>
            <a:r>
              <a:rPr lang="sr-Latn-CS" sz="2400" b="1"/>
              <a:t> ) &lt; 90 </a:t>
            </a:r>
            <a:r>
              <a:rPr lang="el-GR" sz="2400" b="1"/>
              <a:t>̊</a:t>
            </a:r>
            <a:r>
              <a:rPr lang="sr-Latn-CS" sz="2400" b="1"/>
              <a:t> </a:t>
            </a:r>
            <a:endParaRPr lang="sr-Latn-CS" altLang="en-US" sz="2400" b="1"/>
          </a:p>
        </p:txBody>
      </p:sp>
      <p:sp>
        <p:nvSpPr>
          <p:cNvPr id="30724" name="Line 10"/>
          <p:cNvSpPr>
            <a:spLocks noChangeShapeType="1"/>
          </p:cNvSpPr>
          <p:nvPr/>
        </p:nvSpPr>
        <p:spPr bwMode="auto">
          <a:xfrm>
            <a:off x="4038600" y="1981200"/>
            <a:ext cx="3733800" cy="762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0725" name="Line 11"/>
          <p:cNvSpPr>
            <a:spLocks noChangeShapeType="1"/>
          </p:cNvSpPr>
          <p:nvPr/>
        </p:nvSpPr>
        <p:spPr bwMode="auto">
          <a:xfrm flipH="1">
            <a:off x="4267200" y="1752600"/>
            <a:ext cx="76200" cy="3886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0726" name="Line 12"/>
          <p:cNvSpPr>
            <a:spLocks noChangeShapeType="1"/>
          </p:cNvSpPr>
          <p:nvPr/>
        </p:nvSpPr>
        <p:spPr bwMode="auto">
          <a:xfrm>
            <a:off x="4038600" y="5257800"/>
            <a:ext cx="38100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0727" name="Line 13"/>
          <p:cNvSpPr>
            <a:spLocks noChangeShapeType="1"/>
          </p:cNvSpPr>
          <p:nvPr/>
        </p:nvSpPr>
        <p:spPr bwMode="auto">
          <a:xfrm>
            <a:off x="7467600" y="2362200"/>
            <a:ext cx="152400" cy="3657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28680" name="WordArt 15"/>
          <p:cNvSpPr>
            <a:spLocks noChangeArrowheads="1" noChangeShapeType="1" noTextEdit="1"/>
          </p:cNvSpPr>
          <p:nvPr/>
        </p:nvSpPr>
        <p:spPr bwMode="auto">
          <a:xfrm>
            <a:off x="149225" y="228600"/>
            <a:ext cx="5489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5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Оклузални аспект</a:t>
            </a:r>
            <a:endParaRPr lang="en-US" sz="35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29" name="Rectangle 16"/>
          <p:cNvSpPr>
            <a:spLocks noChangeArrowheads="1"/>
          </p:cNvSpPr>
          <p:nvPr/>
        </p:nvSpPr>
        <p:spPr bwMode="auto">
          <a:xfrm>
            <a:off x="6172200" y="3048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Cyrl-CS" b="1" i="1"/>
              <a:t> primus superior</a:t>
            </a:r>
          </a:p>
        </p:txBody>
      </p:sp>
      <p:sp>
        <p:nvSpPr>
          <p:cNvPr id="30730" name="Text Box 17"/>
          <p:cNvSpPr txBox="1">
            <a:spLocks noChangeArrowheads="1"/>
          </p:cNvSpPr>
          <p:nvPr/>
        </p:nvSpPr>
        <p:spPr bwMode="auto">
          <a:xfrm>
            <a:off x="4773613" y="4456113"/>
            <a:ext cx="6635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Latn-CS" b="1">
                <a:solidFill>
                  <a:srgbClr val="0033CC"/>
                </a:solidFill>
              </a:rPr>
              <a:t>МП</a:t>
            </a:r>
            <a:r>
              <a:rPr lang="sr-Latn-CS" b="1">
                <a:solidFill>
                  <a:srgbClr val="0033CC"/>
                </a:solidFill>
              </a:rPr>
              <a:t>k</a:t>
            </a:r>
            <a:endParaRPr lang="sr-Cyrl-CS" b="1">
              <a:solidFill>
                <a:srgbClr val="0033CC"/>
              </a:solidFill>
            </a:endParaRPr>
          </a:p>
        </p:txBody>
      </p:sp>
      <p:sp>
        <p:nvSpPr>
          <p:cNvPr id="30731" name="Text Box 18"/>
          <p:cNvSpPr txBox="1">
            <a:spLocks noChangeArrowheads="1"/>
          </p:cNvSpPr>
          <p:nvPr/>
        </p:nvSpPr>
        <p:spPr bwMode="auto">
          <a:xfrm>
            <a:off x="6081713" y="2855913"/>
            <a:ext cx="638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>
                <a:solidFill>
                  <a:srgbClr val="0033CC"/>
                </a:solidFill>
              </a:rPr>
              <a:t>ДБ</a:t>
            </a:r>
            <a:r>
              <a:rPr lang="sr-Latn-CS" b="1">
                <a:solidFill>
                  <a:srgbClr val="0033CC"/>
                </a:solidFill>
              </a:rPr>
              <a:t>k</a:t>
            </a:r>
            <a:endParaRPr lang="sr-Cyrl-CS" b="1">
              <a:solidFill>
                <a:srgbClr val="0033CC"/>
              </a:solidFill>
            </a:endParaRPr>
          </a:p>
        </p:txBody>
      </p:sp>
      <p:sp>
        <p:nvSpPr>
          <p:cNvPr id="30732" name="Text Box 19"/>
          <p:cNvSpPr txBox="1">
            <a:spLocks noChangeArrowheads="1"/>
          </p:cNvSpPr>
          <p:nvPr/>
        </p:nvSpPr>
        <p:spPr bwMode="auto">
          <a:xfrm>
            <a:off x="6462713" y="4510088"/>
            <a:ext cx="638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Latn-CS" b="1">
                <a:solidFill>
                  <a:srgbClr val="FF3300"/>
                </a:solidFill>
              </a:rPr>
              <a:t>ДП</a:t>
            </a:r>
            <a:r>
              <a:rPr lang="sr-Latn-CS" b="1">
                <a:solidFill>
                  <a:srgbClr val="FF3300"/>
                </a:solidFill>
              </a:rPr>
              <a:t>k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30733" name="Text Box 20"/>
          <p:cNvSpPr txBox="1">
            <a:spLocks noChangeArrowheads="1"/>
          </p:cNvSpPr>
          <p:nvPr/>
        </p:nvSpPr>
        <p:spPr bwMode="auto">
          <a:xfrm>
            <a:off x="4621213" y="2779713"/>
            <a:ext cx="6635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M</a:t>
            </a:r>
            <a:r>
              <a:rPr lang="en-US" altLang="sr-Latn-CS" b="1">
                <a:solidFill>
                  <a:srgbClr val="FF3300"/>
                </a:solidFill>
              </a:rPr>
              <a:t>Б</a:t>
            </a:r>
            <a:r>
              <a:rPr lang="sr-Latn-CS" b="1">
                <a:solidFill>
                  <a:srgbClr val="FF3300"/>
                </a:solidFill>
              </a:rPr>
              <a:t>k</a:t>
            </a:r>
            <a:endParaRPr lang="sr-Cyrl-CS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xfrm>
            <a:off x="-14288" y="1547813"/>
            <a:ext cx="5062538" cy="5246687"/>
          </a:xfrm>
        </p:spPr>
        <p:txBody>
          <a:bodyPr anchorCtr="1"/>
          <a:lstStyle/>
          <a:p>
            <a:pPr algn="l"/>
            <a:r>
              <a:rPr lang="sr-Latn-CS" sz="2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СОП:</a:t>
            </a:r>
            <a:r>
              <a:rPr lang="sr-Latn-C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Latn-C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Latn-CS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en-U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букални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</a:t>
            </a:r>
            <a:r>
              <a:rPr lang="en-US" alt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релативно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раван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израженом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палатиналном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инклинацијом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R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дисталног сегмента у</a:t>
            </a:r>
            <a:br>
              <a:rPr lang="sr-Cyrl-R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R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односу на мезијални</a:t>
            </a: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Latn-C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палатинални</a:t>
            </a: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</a:t>
            </a: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цервикално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конвексан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асиметрично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подељен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палатиналном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браздом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</a:t>
            </a:r>
            <a:r>
              <a:rPr lang="en-US" altLang="sr-Latn-C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проксимални</a:t>
            </a: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профили</a:t>
            </a:r>
            <a:r>
              <a:rPr lang="en-US" alt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оријентисани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букодистално</a:t>
            </a:r>
            <a:r>
              <a:rPr lang="en-US" altLang="sr-Latn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altLang="sr-Latn-C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паралелни</a:t>
            </a:r>
            <a:r>
              <a:rPr 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277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>
          <a:xfrm>
            <a:off x="5092700" y="1598613"/>
            <a:ext cx="3986213" cy="4497387"/>
          </a:xfrm>
          <a:ln w="12700">
            <a:solidFill>
              <a:srgbClr val="F1F129"/>
            </a:solidFill>
          </a:ln>
        </p:spPr>
      </p:pic>
      <p:sp>
        <p:nvSpPr>
          <p:cNvPr id="32771" name="Line 10"/>
          <p:cNvSpPr>
            <a:spLocks noChangeShapeType="1"/>
          </p:cNvSpPr>
          <p:nvPr/>
        </p:nvSpPr>
        <p:spPr bwMode="auto">
          <a:xfrm>
            <a:off x="5095875" y="1981200"/>
            <a:ext cx="3733800" cy="762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2772" name="Line 11"/>
          <p:cNvSpPr>
            <a:spLocks noChangeShapeType="1"/>
          </p:cNvSpPr>
          <p:nvPr/>
        </p:nvSpPr>
        <p:spPr bwMode="auto">
          <a:xfrm flipH="1">
            <a:off x="5400675" y="1752600"/>
            <a:ext cx="76200" cy="3886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2773" name="Line 12"/>
          <p:cNvSpPr>
            <a:spLocks noChangeShapeType="1"/>
          </p:cNvSpPr>
          <p:nvPr/>
        </p:nvSpPr>
        <p:spPr bwMode="auto">
          <a:xfrm>
            <a:off x="5172075" y="5257800"/>
            <a:ext cx="38100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2774" name="Line 13"/>
          <p:cNvSpPr>
            <a:spLocks noChangeShapeType="1"/>
          </p:cNvSpPr>
          <p:nvPr/>
        </p:nvSpPr>
        <p:spPr bwMode="auto">
          <a:xfrm>
            <a:off x="8601075" y="2362200"/>
            <a:ext cx="152400" cy="3657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0727" name="WordArt 15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5489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5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Оклузални аспект</a:t>
            </a:r>
            <a:endParaRPr lang="en-US" sz="35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2776" name="Rectangle 16"/>
          <p:cNvSpPr>
            <a:spLocks noChangeArrowheads="1"/>
          </p:cNvSpPr>
          <p:nvPr/>
        </p:nvSpPr>
        <p:spPr bwMode="auto">
          <a:xfrm>
            <a:off x="6172200" y="304800"/>
            <a:ext cx="2286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Cyrl-CS" b="1" i="1"/>
              <a:t> primus superior</a:t>
            </a:r>
          </a:p>
        </p:txBody>
      </p:sp>
      <p:sp>
        <p:nvSpPr>
          <p:cNvPr id="32777" name="Text Box 17"/>
          <p:cNvSpPr txBox="1">
            <a:spLocks noChangeArrowheads="1"/>
          </p:cNvSpPr>
          <p:nvPr/>
        </p:nvSpPr>
        <p:spPr bwMode="auto">
          <a:xfrm>
            <a:off x="6019800" y="4495800"/>
            <a:ext cx="665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Latn-CS" b="1">
                <a:solidFill>
                  <a:srgbClr val="0033CC"/>
                </a:solidFill>
              </a:rPr>
              <a:t>МП</a:t>
            </a:r>
            <a:r>
              <a:rPr lang="sr-Latn-CS" b="1">
                <a:solidFill>
                  <a:srgbClr val="0033CC"/>
                </a:solidFill>
              </a:rPr>
              <a:t>k</a:t>
            </a:r>
            <a:endParaRPr lang="sr-Cyrl-CS" b="1">
              <a:solidFill>
                <a:srgbClr val="0033CC"/>
              </a:solidFill>
            </a:endParaRPr>
          </a:p>
        </p:txBody>
      </p:sp>
      <p:sp>
        <p:nvSpPr>
          <p:cNvPr id="32778" name="Text Box 18"/>
          <p:cNvSpPr txBox="1">
            <a:spLocks noChangeArrowheads="1"/>
          </p:cNvSpPr>
          <p:nvPr/>
        </p:nvSpPr>
        <p:spPr bwMode="auto">
          <a:xfrm>
            <a:off x="7391400" y="2895600"/>
            <a:ext cx="6365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b="1">
                <a:solidFill>
                  <a:srgbClr val="0033CC"/>
                </a:solidFill>
              </a:rPr>
              <a:t>ДБ</a:t>
            </a:r>
            <a:r>
              <a:rPr lang="sr-Latn-CS" b="1">
                <a:solidFill>
                  <a:srgbClr val="0033CC"/>
                </a:solidFill>
              </a:rPr>
              <a:t>k</a:t>
            </a:r>
            <a:endParaRPr lang="sr-Cyrl-CS" b="1">
              <a:solidFill>
                <a:srgbClr val="0033CC"/>
              </a:solidFill>
            </a:endParaRPr>
          </a:p>
        </p:txBody>
      </p:sp>
      <p:sp>
        <p:nvSpPr>
          <p:cNvPr id="32779" name="Text Box 19"/>
          <p:cNvSpPr txBox="1">
            <a:spLocks noChangeArrowheads="1"/>
          </p:cNvSpPr>
          <p:nvPr/>
        </p:nvSpPr>
        <p:spPr bwMode="auto">
          <a:xfrm>
            <a:off x="7696200" y="4495800"/>
            <a:ext cx="6365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Latn-CS" b="1">
                <a:solidFill>
                  <a:srgbClr val="FF3300"/>
                </a:solidFill>
              </a:rPr>
              <a:t>ДП</a:t>
            </a:r>
            <a:r>
              <a:rPr lang="sr-Latn-CS" b="1">
                <a:solidFill>
                  <a:srgbClr val="FF3300"/>
                </a:solidFill>
              </a:rPr>
              <a:t>k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32780" name="Text Box 20"/>
          <p:cNvSpPr txBox="1">
            <a:spLocks noChangeArrowheads="1"/>
          </p:cNvSpPr>
          <p:nvPr/>
        </p:nvSpPr>
        <p:spPr bwMode="auto">
          <a:xfrm>
            <a:off x="5715000" y="2819400"/>
            <a:ext cx="665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M</a:t>
            </a:r>
            <a:r>
              <a:rPr lang="en-US" altLang="sr-Latn-CS" b="1">
                <a:solidFill>
                  <a:srgbClr val="FF3300"/>
                </a:solidFill>
              </a:rPr>
              <a:t>Б</a:t>
            </a:r>
            <a:r>
              <a:rPr lang="sr-Latn-CS" b="1">
                <a:solidFill>
                  <a:srgbClr val="FF3300"/>
                </a:solidFill>
              </a:rPr>
              <a:t>k</a:t>
            </a:r>
            <a:endParaRPr lang="sr-Cyrl-CS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1373188"/>
            <a:ext cx="7023100" cy="21939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altLang="en-US" sz="2400" b="1">
                <a:solidFill>
                  <a:srgbClr val="629BE6"/>
                </a:solidFill>
              </a:rPr>
              <a:t>  </a:t>
            </a:r>
            <a:r>
              <a:rPr lang="sr-Latn-CS" sz="24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УОП</a:t>
            </a:r>
            <a:r>
              <a:rPr lang="sr-Latn-CS" sz="2400" b="1">
                <a:solidFill>
                  <a:srgbClr val="629BE6"/>
                </a:solidFill>
              </a:rPr>
              <a:t> – КОНТУРА ЈЕ РОМБОИДНОГ ОБЛИКА</a:t>
            </a:r>
          </a:p>
          <a:p>
            <a:pPr lvl="1">
              <a:buFont typeface="Arial" pitchFamily="34" charset="0"/>
              <a:buChar char="•"/>
            </a:pPr>
            <a:r>
              <a:rPr lang="sr-Latn-CS" altLang="en-US" sz="2400" b="1">
                <a:solidFill>
                  <a:srgbClr val="99FF66"/>
                </a:solidFill>
              </a:rPr>
              <a:t> </a:t>
            </a:r>
            <a:r>
              <a:rPr lang="sr-Latn-C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ТРИГОН</a:t>
            </a:r>
            <a:r>
              <a:rPr lang="sr-Latn-CS" sz="2400" b="1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b="1">
                <a:solidFill>
                  <a:srgbClr val="FF3300"/>
                </a:solidFill>
              </a:rPr>
              <a:t>( МБк + ДБк +М</a:t>
            </a:r>
            <a:r>
              <a:rPr lang="en-US" altLang="sr-Latn-CS" b="1">
                <a:solidFill>
                  <a:srgbClr val="FF3300"/>
                </a:solidFill>
              </a:rPr>
              <a:t>П</a:t>
            </a:r>
            <a:r>
              <a:rPr lang="sr-Latn-CS" b="1">
                <a:solidFill>
                  <a:srgbClr val="FF3300"/>
                </a:solidFill>
              </a:rPr>
              <a:t>к ) </a:t>
            </a:r>
            <a:r>
              <a:rPr lang="en-US" altLang="sr-Latn-CS" b="1"/>
              <a:t>- мезијални део</a:t>
            </a:r>
          </a:p>
          <a:p>
            <a:pPr lvl="1">
              <a:buFont typeface="Arial" pitchFamily="34" charset="0"/>
              <a:buChar char="•"/>
            </a:pPr>
            <a:r>
              <a:rPr lang="sr-Latn-CS" altLang="en-US" sz="2400" b="1">
                <a:solidFill>
                  <a:srgbClr val="F1F12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Latn-CS" sz="2400" b="1">
                <a:solidFill>
                  <a:srgbClr val="F723B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ТАЛОН</a:t>
            </a:r>
            <a:r>
              <a:rPr lang="sr-Latn-CS" sz="2400" b="1">
                <a:solidFill>
                  <a:srgbClr val="F723B0"/>
                </a:solidFill>
              </a:rPr>
              <a:t> ( ДПк + дистални МГ) </a:t>
            </a:r>
            <a:r>
              <a:rPr lang="en-US" altLang="sr-Latn-CS" b="1"/>
              <a:t>- дистални део</a:t>
            </a:r>
            <a:endParaRPr lang="sr-Latn-CS" sz="2400" b="1">
              <a:solidFill>
                <a:srgbClr val="F723B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sr-Latn-CS" sz="2400" b="1">
                <a:solidFill>
                  <a:srgbClr val="953735"/>
                </a:solidFill>
              </a:rPr>
              <a:t>  КОСИ ГРЕБEН</a:t>
            </a:r>
            <a:r>
              <a:rPr lang="sr-Latn-CS" sz="2400" b="1">
                <a:solidFill>
                  <a:srgbClr val="99FF66"/>
                </a:solidFill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sr-Latn-CS" sz="1600" b="1"/>
              <a:t>(</a:t>
            </a:r>
            <a:r>
              <a:rPr lang="sr-Latn-CS" sz="1400" b="1"/>
              <a:t>повезује унутрашњи триангуларни гребeн</a:t>
            </a:r>
          </a:p>
          <a:p>
            <a:pPr lvl="1"/>
            <a:r>
              <a:rPr lang="sr-Latn-CS" sz="1400" b="1">
                <a:solidFill>
                  <a:srgbClr val="FF3300"/>
                </a:solidFill>
              </a:rPr>
              <a:t>   ДБк</a:t>
            </a:r>
            <a:r>
              <a:rPr lang="sr-Latn-CS" sz="1400" b="1"/>
              <a:t> са дисталним сагиталним гребeном</a:t>
            </a:r>
            <a:r>
              <a:rPr lang="sr-Latn-CS" altLang="en-US" sz="1400" b="1"/>
              <a:t> </a:t>
            </a:r>
            <a:r>
              <a:rPr lang="sr-Latn-CS" sz="1400" b="1">
                <a:solidFill>
                  <a:srgbClr val="FF3300"/>
                </a:solidFill>
              </a:rPr>
              <a:t>М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  <a:r>
              <a:rPr lang="sr-Latn-CS" sz="1400" b="1">
                <a:solidFill>
                  <a:srgbClr val="FF3300"/>
                </a:solidFill>
              </a:rPr>
              <a:t>к</a:t>
            </a:r>
            <a:r>
              <a:rPr lang="sr-Latn-CS" sz="1200" b="1"/>
              <a:t>).</a:t>
            </a:r>
          </a:p>
          <a:p>
            <a:pPr lvl="1"/>
            <a:endParaRPr lang="sr-Latn-CS" altLang="en-US" sz="1200" b="1"/>
          </a:p>
        </p:txBody>
      </p:sp>
      <p:sp>
        <p:nvSpPr>
          <p:cNvPr id="34818" name="Line 10"/>
          <p:cNvSpPr>
            <a:spLocks noChangeShapeType="1"/>
          </p:cNvSpPr>
          <p:nvPr/>
        </p:nvSpPr>
        <p:spPr bwMode="auto">
          <a:xfrm rot="246360">
            <a:off x="6096000" y="3810000"/>
            <a:ext cx="609600" cy="14478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19" name="Line 11"/>
          <p:cNvSpPr>
            <a:spLocks noChangeShapeType="1"/>
          </p:cNvSpPr>
          <p:nvPr/>
        </p:nvSpPr>
        <p:spPr bwMode="auto">
          <a:xfrm flipH="1">
            <a:off x="6629400" y="3886200"/>
            <a:ext cx="685800" cy="13716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2772" name="WordArt 26"/>
          <p:cNvSpPr>
            <a:spLocks noChangeArrowheads="1" noChangeShapeType="1" noTextEdit="1"/>
          </p:cNvSpPr>
          <p:nvPr/>
        </p:nvSpPr>
        <p:spPr bwMode="auto">
          <a:xfrm>
            <a:off x="2124075" y="331788"/>
            <a:ext cx="541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40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Оклузални аспект</a:t>
            </a:r>
            <a:endParaRPr lang="en-US" sz="40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4821" name="AutoShape 31"/>
          <p:cNvSpPr>
            <a:spLocks noChangeArrowheads="1"/>
          </p:cNvSpPr>
          <p:nvPr/>
        </p:nvSpPr>
        <p:spPr bwMode="auto">
          <a:xfrm>
            <a:off x="6172200" y="3505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pic>
        <p:nvPicPr>
          <p:cNvPr id="34822" name="Picture 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5424488" y="2667000"/>
            <a:ext cx="3643312" cy="4017963"/>
          </a:xfrm>
          <a:ln>
            <a:solidFill>
              <a:srgbClr val="F1F129"/>
            </a:solidFill>
          </a:ln>
        </p:spPr>
      </p:pic>
      <p:sp>
        <p:nvSpPr>
          <p:cNvPr id="34823" name="Text Box 51"/>
          <p:cNvSpPr txBox="1">
            <a:spLocks noChangeArrowheads="1"/>
          </p:cNvSpPr>
          <p:nvPr/>
        </p:nvSpPr>
        <p:spPr bwMode="auto">
          <a:xfrm>
            <a:off x="6702425" y="56388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34824" name="Text Box 52"/>
          <p:cNvSpPr txBox="1">
            <a:spLocks noChangeArrowheads="1"/>
          </p:cNvSpPr>
          <p:nvPr/>
        </p:nvSpPr>
        <p:spPr bwMode="auto">
          <a:xfrm>
            <a:off x="7769225" y="59436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ДП</a:t>
            </a:r>
          </a:p>
        </p:txBody>
      </p:sp>
      <p:sp>
        <p:nvSpPr>
          <p:cNvPr id="34825" name="Text Box 53"/>
          <p:cNvSpPr txBox="1">
            <a:spLocks noChangeArrowheads="1"/>
          </p:cNvSpPr>
          <p:nvPr/>
        </p:nvSpPr>
        <p:spPr bwMode="auto">
          <a:xfrm>
            <a:off x="7621588" y="35052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ДБ</a:t>
            </a:r>
          </a:p>
        </p:txBody>
      </p:sp>
      <p:sp>
        <p:nvSpPr>
          <p:cNvPr id="34826" name="Text Box 54"/>
          <p:cNvSpPr txBox="1">
            <a:spLocks noChangeArrowheads="1"/>
          </p:cNvSpPr>
          <p:nvPr/>
        </p:nvSpPr>
        <p:spPr bwMode="auto">
          <a:xfrm>
            <a:off x="6021388" y="3429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6405563" y="3124200"/>
            <a:ext cx="1181100" cy="406400"/>
          </a:xfrm>
          <a:prstGeom prst="rect">
            <a:avLst/>
          </a:prstGeom>
          <a:noFill/>
          <a:ln w="9525" algn="ctr">
            <a:solidFill>
              <a:srgbClr val="FF330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2000" b="1" noProof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TRIGON</a:t>
            </a:r>
            <a:endParaRPr lang="sr-Latn-CS" altLang="x-none" sz="2000" b="1" noProof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7996238" y="5410200"/>
            <a:ext cx="804862" cy="314325"/>
          </a:xfrm>
          <a:prstGeom prst="rect">
            <a:avLst/>
          </a:prstGeom>
          <a:noFill/>
          <a:ln w="9525" algn="ctr">
            <a:solidFill>
              <a:srgbClr val="F723B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1400" b="1" noProof="1">
                <a:solidFill>
                  <a:srgbClr val="F723B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TALON</a:t>
            </a:r>
            <a:endParaRPr lang="sr-Latn-CS" altLang="x-none" sz="1400" b="1" noProof="1">
              <a:solidFill>
                <a:srgbClr val="F723B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34829" name="AutoShape 74"/>
          <p:cNvSpPr>
            <a:spLocks noChangeArrowheads="1"/>
          </p:cNvSpPr>
          <p:nvPr/>
        </p:nvSpPr>
        <p:spPr bwMode="auto">
          <a:xfrm>
            <a:off x="7620000" y="37338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4830" name="AutoShape 75"/>
          <p:cNvSpPr>
            <a:spLocks noChangeArrowheads="1"/>
          </p:cNvSpPr>
          <p:nvPr/>
        </p:nvSpPr>
        <p:spPr bwMode="auto">
          <a:xfrm>
            <a:off x="6172200" y="36576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4831" name="AutoShape 76"/>
          <p:cNvSpPr>
            <a:spLocks noChangeArrowheads="1"/>
          </p:cNvSpPr>
          <p:nvPr/>
        </p:nvSpPr>
        <p:spPr bwMode="auto">
          <a:xfrm>
            <a:off x="6781800" y="5410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4832" name="AutoShape 77"/>
          <p:cNvSpPr>
            <a:spLocks noChangeArrowheads="1"/>
          </p:cNvSpPr>
          <p:nvPr/>
        </p:nvSpPr>
        <p:spPr bwMode="auto">
          <a:xfrm>
            <a:off x="7848600" y="57150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4833" name="Line 80"/>
          <p:cNvSpPr>
            <a:spLocks noChangeShapeType="1"/>
          </p:cNvSpPr>
          <p:nvPr/>
        </p:nvSpPr>
        <p:spPr bwMode="auto">
          <a:xfrm rot="-124333">
            <a:off x="6324600" y="3733800"/>
            <a:ext cx="533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4" name="Line 83"/>
          <p:cNvSpPr>
            <a:spLocks noChangeShapeType="1"/>
          </p:cNvSpPr>
          <p:nvPr/>
        </p:nvSpPr>
        <p:spPr bwMode="auto">
          <a:xfrm>
            <a:off x="6324600" y="3733800"/>
            <a:ext cx="1447800" cy="762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5" name="Line 84"/>
          <p:cNvSpPr>
            <a:spLocks noChangeShapeType="1"/>
          </p:cNvSpPr>
          <p:nvPr/>
        </p:nvSpPr>
        <p:spPr bwMode="auto">
          <a:xfrm flipH="1">
            <a:off x="6858000" y="3810000"/>
            <a:ext cx="914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6" name="Line 89"/>
          <p:cNvSpPr>
            <a:spLocks noChangeShapeType="1"/>
          </p:cNvSpPr>
          <p:nvPr/>
        </p:nvSpPr>
        <p:spPr bwMode="auto">
          <a:xfrm>
            <a:off x="6934200" y="6629400"/>
            <a:ext cx="2057400" cy="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7" name="Line 90"/>
          <p:cNvSpPr>
            <a:spLocks noChangeShapeType="1"/>
          </p:cNvSpPr>
          <p:nvPr/>
        </p:nvSpPr>
        <p:spPr bwMode="auto">
          <a:xfrm flipV="1">
            <a:off x="6934200" y="2057400"/>
            <a:ext cx="205740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8" name="Line 91"/>
          <p:cNvSpPr>
            <a:spLocks noChangeShapeType="1"/>
          </p:cNvSpPr>
          <p:nvPr/>
        </p:nvSpPr>
        <p:spPr bwMode="auto">
          <a:xfrm flipV="1">
            <a:off x="8991600" y="2057400"/>
            <a:ext cx="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39" name="Rectangle 7"/>
          <p:cNvSpPr>
            <a:spLocks noChangeArrowheads="1"/>
          </p:cNvSpPr>
          <p:nvPr/>
        </p:nvSpPr>
        <p:spPr bwMode="auto">
          <a:xfrm>
            <a:off x="76200" y="3810000"/>
            <a:ext cx="4729163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2400" b="1"/>
              <a:t>* УОП чине 4 квржице:</a:t>
            </a:r>
          </a:p>
          <a:p>
            <a:pPr eaLnBrk="0" hangingPunct="0"/>
            <a:r>
              <a:rPr lang="en-US" altLang="sr-Latn-CS" sz="2400" b="1"/>
              <a:t>     МПк, МБк, ДБк и ДПк</a:t>
            </a:r>
            <a:endParaRPr lang="sr-Latn-CS" sz="2400" b="1"/>
          </a:p>
          <a:p>
            <a:pPr eaLnBrk="0" hangingPunct="0"/>
            <a:r>
              <a:rPr lang="sr-Latn-CS" sz="2400" b="1"/>
              <a:t>   </a:t>
            </a:r>
            <a:r>
              <a:rPr lang="en-US" altLang="sr-Latn-CS" sz="2400" b="1"/>
              <a:t>- </a:t>
            </a:r>
            <a:r>
              <a:rPr lang="sr-Latn-CS" sz="2400" b="1"/>
              <a:t>МБк и МПк чине 2/3 </a:t>
            </a:r>
            <a:r>
              <a:rPr lang="en-US" altLang="sr-Latn-CS" sz="2400" b="1"/>
              <a:t>УОП</a:t>
            </a:r>
          </a:p>
          <a:p>
            <a:pPr eaLnBrk="0" hangingPunct="0"/>
            <a:r>
              <a:rPr lang="en-US" altLang="sr-Latn-CS" sz="2400" b="1"/>
              <a:t>   - проксималне границе чине</a:t>
            </a:r>
            <a:br>
              <a:rPr lang="en-US" altLang="sr-Latn-CS" sz="2400" b="1"/>
            </a:br>
            <a:r>
              <a:rPr lang="en-US" altLang="sr-Latn-CS" sz="2400" b="1"/>
              <a:t>     маргинални гребени</a:t>
            </a:r>
            <a:br>
              <a:rPr lang="en-US" altLang="sr-Latn-CS" sz="2400" b="1"/>
            </a:br>
            <a:r>
              <a:rPr lang="en-US" altLang="sr-Latn-CS" sz="2400" b="1"/>
              <a:t>     (мезијални јаче изражен)</a:t>
            </a:r>
          </a:p>
          <a:p>
            <a:pPr lvl="1"/>
            <a:endParaRPr lang="en-US" altLang="sr-Latn-C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>
          <a:xfrm>
            <a:off x="3422650" y="4343400"/>
            <a:ext cx="1984375" cy="2189163"/>
          </a:xfrm>
          <a:ln>
            <a:solidFill>
              <a:srgbClr val="FFFF00"/>
            </a:solidFill>
          </a:ln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1069975"/>
            <a:ext cx="7064375" cy="5578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altLang="en-US" sz="2400" b="1">
                <a:solidFill>
                  <a:srgbClr val="629BE6"/>
                </a:solidFill>
              </a:rPr>
              <a:t>  </a:t>
            </a:r>
            <a:r>
              <a:rPr lang="en-US" altLang="en-US" sz="24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ТРИКУСПАЛНО-ТРИАНГУАЛРНИ ОБРАЗАЦ:</a:t>
            </a:r>
          </a:p>
          <a:p>
            <a:endParaRPr lang="en-US" altLang="en-US" b="1"/>
          </a:p>
          <a:p>
            <a:r>
              <a:rPr lang="en-US" altLang="en-US" b="1"/>
              <a:t>- чине га МБк, ДБк и МПк, међусобно повезане помоћу:</a:t>
            </a:r>
          </a:p>
          <a:p>
            <a:r>
              <a:rPr lang="en-US" altLang="en-US" b="1"/>
              <a:t>  1) сагиталног гребена букалних квржица (база)</a:t>
            </a:r>
          </a:p>
          <a:p>
            <a:r>
              <a:rPr lang="en-US" altLang="en-US" b="1"/>
              <a:t>  2) мезијалног маргиналног гребена</a:t>
            </a:r>
            <a:br>
              <a:rPr lang="en-US" altLang="en-US" b="1"/>
            </a:br>
            <a:r>
              <a:rPr lang="en-US" altLang="en-US" b="1"/>
              <a:t>     (окузална ивица - мезијална ивица троугла)</a:t>
            </a:r>
          </a:p>
          <a:p>
            <a:r>
              <a:rPr lang="en-US" altLang="en-US" b="1"/>
              <a:t>  3) косог гребена између ДБк и МПк</a:t>
            </a:r>
            <a:br>
              <a:rPr lang="en-US" altLang="en-US" b="1"/>
            </a:br>
            <a:r>
              <a:rPr lang="en-US" altLang="en-US" b="1"/>
              <a:t>     (дистална страница троугла)</a:t>
            </a:r>
          </a:p>
          <a:p>
            <a:endParaRPr lang="en-US" altLang="en-US" b="1"/>
          </a:p>
          <a:p>
            <a:endParaRPr lang="en-US" altLang="en-US" b="1"/>
          </a:p>
          <a:p>
            <a:r>
              <a:rPr lang="en-US" altLang="en-US" b="1"/>
              <a:t>- Врхови </a:t>
            </a:r>
            <a:r>
              <a:rPr lang="en-US" altLang="en-US" b="1">
                <a:sym typeface="Arial" pitchFamily="34" charset="0"/>
              </a:rPr>
              <a:t>МБк, ДБк и МПк, међусобно повезани</a:t>
            </a:r>
            <a:br>
              <a:rPr lang="en-US" altLang="en-US" b="1">
                <a:sym typeface="Arial" pitchFamily="34" charset="0"/>
              </a:rPr>
            </a:br>
            <a:r>
              <a:rPr lang="en-US" altLang="en-US" b="1">
                <a:sym typeface="Arial" pitchFamily="34" charset="0"/>
              </a:rPr>
              <a:t>  чине троугао - </a:t>
            </a:r>
            <a:r>
              <a:rPr lang="en-US" altLang="en-US" b="1">
                <a:solidFill>
                  <a:srgbClr val="FFC000"/>
                </a:solidFill>
                <a:sym typeface="Arial" pitchFamily="34" charset="0"/>
              </a:rPr>
              <a:t>ТРИГОН</a:t>
            </a:r>
            <a:r>
              <a:rPr lang="en-US" altLang="en-US" b="1">
                <a:sym typeface="Arial" pitchFamily="34" charset="0"/>
              </a:rPr>
              <a:t>:</a:t>
            </a:r>
          </a:p>
          <a:p>
            <a:r>
              <a:rPr lang="en-US" altLang="en-US" b="1">
                <a:sym typeface="Arial" pitchFamily="34" charset="0"/>
              </a:rPr>
              <a:t>1) врх троугла је МПк</a:t>
            </a:r>
          </a:p>
          <a:p>
            <a:r>
              <a:rPr lang="en-US" altLang="en-US" b="1">
                <a:sym typeface="Arial" pitchFamily="34" charset="0"/>
              </a:rPr>
              <a:t>2) основица је део сагиталног</a:t>
            </a:r>
            <a:br>
              <a:rPr lang="en-US" altLang="en-US" b="1">
                <a:sym typeface="Arial" pitchFamily="34" charset="0"/>
              </a:rPr>
            </a:br>
            <a:r>
              <a:rPr lang="en-US" altLang="en-US" b="1">
                <a:sym typeface="Arial" pitchFamily="34" charset="0"/>
              </a:rPr>
              <a:t>    гребена између врхова </a:t>
            </a:r>
            <a:br>
              <a:rPr lang="en-US" altLang="en-US" b="1">
                <a:sym typeface="Arial" pitchFamily="34" charset="0"/>
              </a:rPr>
            </a:br>
            <a:r>
              <a:rPr lang="en-US" altLang="en-US" b="1">
                <a:sym typeface="Arial" pitchFamily="34" charset="0"/>
              </a:rPr>
              <a:t>    МБк и ДБк</a:t>
            </a:r>
          </a:p>
          <a:p>
            <a:r>
              <a:rPr lang="en-US" altLang="en-US" b="1">
                <a:sym typeface="Arial" pitchFamily="34" charset="0"/>
              </a:rPr>
              <a:t>3) странице су унутрашњи</a:t>
            </a:r>
            <a:br>
              <a:rPr lang="en-US" altLang="en-US" b="1">
                <a:sym typeface="Arial" pitchFamily="34" charset="0"/>
              </a:rPr>
            </a:br>
            <a:r>
              <a:rPr lang="en-US" altLang="en-US" b="1">
                <a:sym typeface="Arial" pitchFamily="34" charset="0"/>
              </a:rPr>
              <a:t>    триангуларни гребени</a:t>
            </a:r>
          </a:p>
          <a:p>
            <a:r>
              <a:rPr lang="en-US" altLang="en-US" b="1">
                <a:sym typeface="Arial" pitchFamily="34" charset="0"/>
              </a:rPr>
              <a:t>    МБк и МПк и коси гребен</a:t>
            </a:r>
          </a:p>
          <a:p>
            <a:pPr lvl="1"/>
            <a:endParaRPr lang="sr-Latn-CS" altLang="en-US" sz="1200" b="1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 rot="246360">
            <a:off x="6096000" y="3810000"/>
            <a:ext cx="609600" cy="14478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68" name="Line 11"/>
          <p:cNvSpPr>
            <a:spLocks noChangeShapeType="1"/>
          </p:cNvSpPr>
          <p:nvPr/>
        </p:nvSpPr>
        <p:spPr bwMode="auto">
          <a:xfrm flipH="1">
            <a:off x="6629400" y="3886200"/>
            <a:ext cx="685800" cy="13716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4821" name="WordArt 26"/>
          <p:cNvSpPr>
            <a:spLocks noChangeArrowheads="1" noChangeShapeType="1" noTextEdit="1"/>
          </p:cNvSpPr>
          <p:nvPr/>
        </p:nvSpPr>
        <p:spPr bwMode="auto">
          <a:xfrm>
            <a:off x="2133600" y="157163"/>
            <a:ext cx="541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40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Оклузални аспект</a:t>
            </a:r>
            <a:endParaRPr lang="en-US" sz="40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6870" name="AutoShape 31"/>
          <p:cNvSpPr>
            <a:spLocks noChangeArrowheads="1"/>
          </p:cNvSpPr>
          <p:nvPr/>
        </p:nvSpPr>
        <p:spPr bwMode="auto">
          <a:xfrm>
            <a:off x="6172200" y="3505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71" name="AutoShape 35"/>
          <p:cNvSpPr>
            <a:spLocks noChangeArrowheads="1"/>
          </p:cNvSpPr>
          <p:nvPr/>
        </p:nvSpPr>
        <p:spPr bwMode="auto">
          <a:xfrm>
            <a:off x="4641850" y="4724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72" name="AutoShape 37"/>
          <p:cNvSpPr>
            <a:spLocks noChangeArrowheads="1"/>
          </p:cNvSpPr>
          <p:nvPr/>
        </p:nvSpPr>
        <p:spPr bwMode="auto">
          <a:xfrm>
            <a:off x="3727450" y="4724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73" name="AutoShape 38"/>
          <p:cNvSpPr>
            <a:spLocks noChangeArrowheads="1"/>
          </p:cNvSpPr>
          <p:nvPr/>
        </p:nvSpPr>
        <p:spPr bwMode="auto">
          <a:xfrm>
            <a:off x="3429000" y="5867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74" name="Freeform 40"/>
          <p:cNvSpPr>
            <a:spLocks noChangeArrowheads="1"/>
          </p:cNvSpPr>
          <p:nvPr/>
        </p:nvSpPr>
        <p:spPr bwMode="auto">
          <a:xfrm>
            <a:off x="4260850" y="4876800"/>
            <a:ext cx="533400" cy="12954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44" y="720"/>
              </a:cxn>
              <a:cxn ang="0">
                <a:pos x="288" y="432"/>
              </a:cxn>
              <a:cxn ang="0">
                <a:pos x="288" y="240"/>
              </a:cxn>
              <a:cxn ang="0">
                <a:pos x="288" y="48"/>
              </a:cxn>
              <a:cxn ang="0">
                <a:pos x="384" y="0"/>
              </a:cxn>
            </a:cxnLst>
            <a:rect l="0" t="0" r="r" b="b"/>
            <a:pathLst>
              <a:path w="384" h="760">
                <a:moveTo>
                  <a:pt x="0" y="672"/>
                </a:moveTo>
                <a:cubicBezTo>
                  <a:pt x="48" y="716"/>
                  <a:pt x="96" y="760"/>
                  <a:pt x="144" y="720"/>
                </a:cubicBezTo>
                <a:cubicBezTo>
                  <a:pt x="192" y="680"/>
                  <a:pt x="264" y="512"/>
                  <a:pt x="288" y="432"/>
                </a:cubicBezTo>
                <a:cubicBezTo>
                  <a:pt x="312" y="352"/>
                  <a:pt x="288" y="304"/>
                  <a:pt x="288" y="240"/>
                </a:cubicBezTo>
                <a:cubicBezTo>
                  <a:pt x="288" y="176"/>
                  <a:pt x="272" y="88"/>
                  <a:pt x="288" y="48"/>
                </a:cubicBezTo>
                <a:cubicBezTo>
                  <a:pt x="304" y="8"/>
                  <a:pt x="368" y="8"/>
                  <a:pt x="384" y="0"/>
                </a:cubicBezTo>
              </a:path>
            </a:pathLst>
          </a:custGeom>
          <a:noFill/>
          <a:ln w="76200" cap="rnd">
            <a:solidFill>
              <a:srgbClr val="99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pic>
        <p:nvPicPr>
          <p:cNvPr id="36875" name="Picture 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5424488" y="2667000"/>
            <a:ext cx="3643312" cy="4017963"/>
          </a:xfrm>
          <a:ln>
            <a:solidFill>
              <a:srgbClr val="F1F129"/>
            </a:solidFill>
          </a:ln>
        </p:spPr>
      </p:pic>
      <p:sp>
        <p:nvSpPr>
          <p:cNvPr id="36876" name="Text Box 51"/>
          <p:cNvSpPr txBox="1">
            <a:spLocks noChangeArrowheads="1"/>
          </p:cNvSpPr>
          <p:nvPr/>
        </p:nvSpPr>
        <p:spPr bwMode="auto">
          <a:xfrm>
            <a:off x="6702425" y="56388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36877" name="Text Box 52"/>
          <p:cNvSpPr txBox="1">
            <a:spLocks noChangeArrowheads="1"/>
          </p:cNvSpPr>
          <p:nvPr/>
        </p:nvSpPr>
        <p:spPr bwMode="auto">
          <a:xfrm>
            <a:off x="7769225" y="59436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ДП</a:t>
            </a:r>
          </a:p>
        </p:txBody>
      </p:sp>
      <p:sp>
        <p:nvSpPr>
          <p:cNvPr id="36878" name="Text Box 53"/>
          <p:cNvSpPr txBox="1">
            <a:spLocks noChangeArrowheads="1"/>
          </p:cNvSpPr>
          <p:nvPr/>
        </p:nvSpPr>
        <p:spPr bwMode="auto">
          <a:xfrm>
            <a:off x="7621588" y="35052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ДБ</a:t>
            </a:r>
          </a:p>
        </p:txBody>
      </p:sp>
      <p:sp>
        <p:nvSpPr>
          <p:cNvPr id="36879" name="Text Box 54"/>
          <p:cNvSpPr txBox="1">
            <a:spLocks noChangeArrowheads="1"/>
          </p:cNvSpPr>
          <p:nvPr/>
        </p:nvSpPr>
        <p:spPr bwMode="auto">
          <a:xfrm>
            <a:off x="6021388" y="3429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6405563" y="3124200"/>
            <a:ext cx="1181100" cy="406400"/>
          </a:xfrm>
          <a:prstGeom prst="rect">
            <a:avLst/>
          </a:prstGeom>
          <a:noFill/>
          <a:ln w="9525" algn="ctr">
            <a:solidFill>
              <a:srgbClr val="FF330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2000" b="1" noProof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TRIGON</a:t>
            </a:r>
            <a:endParaRPr lang="sr-Latn-CS" altLang="x-none" sz="2000" b="1" noProof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7996238" y="5410200"/>
            <a:ext cx="804862" cy="314325"/>
          </a:xfrm>
          <a:prstGeom prst="rect">
            <a:avLst/>
          </a:prstGeom>
          <a:noFill/>
          <a:ln w="9525" algn="ctr">
            <a:solidFill>
              <a:srgbClr val="F723B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1400" b="1" noProof="1">
                <a:solidFill>
                  <a:srgbClr val="F723B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TALON</a:t>
            </a:r>
            <a:endParaRPr lang="sr-Latn-CS" altLang="x-none" sz="1400" b="1" noProof="1">
              <a:solidFill>
                <a:srgbClr val="F723B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36882" name="Line 73"/>
          <p:cNvSpPr>
            <a:spLocks noChangeShapeType="1"/>
          </p:cNvSpPr>
          <p:nvPr/>
        </p:nvSpPr>
        <p:spPr bwMode="auto">
          <a:xfrm>
            <a:off x="3200400" y="4800600"/>
            <a:ext cx="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83" name="AutoShape 74"/>
          <p:cNvSpPr>
            <a:spLocks noChangeArrowheads="1"/>
          </p:cNvSpPr>
          <p:nvPr/>
        </p:nvSpPr>
        <p:spPr bwMode="auto">
          <a:xfrm>
            <a:off x="7620000" y="37338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84" name="AutoShape 75"/>
          <p:cNvSpPr>
            <a:spLocks noChangeArrowheads="1"/>
          </p:cNvSpPr>
          <p:nvPr/>
        </p:nvSpPr>
        <p:spPr bwMode="auto">
          <a:xfrm>
            <a:off x="6172200" y="36576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85" name="AutoShape 76"/>
          <p:cNvSpPr>
            <a:spLocks noChangeArrowheads="1"/>
          </p:cNvSpPr>
          <p:nvPr/>
        </p:nvSpPr>
        <p:spPr bwMode="auto">
          <a:xfrm>
            <a:off x="6781800" y="5410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86" name="AutoShape 77"/>
          <p:cNvSpPr>
            <a:spLocks noChangeArrowheads="1"/>
          </p:cNvSpPr>
          <p:nvPr/>
        </p:nvSpPr>
        <p:spPr bwMode="auto">
          <a:xfrm>
            <a:off x="7848600" y="57150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87" name="AutoShape 78"/>
          <p:cNvSpPr>
            <a:spLocks noChangeArrowheads="1"/>
          </p:cNvSpPr>
          <p:nvPr/>
        </p:nvSpPr>
        <p:spPr bwMode="auto">
          <a:xfrm>
            <a:off x="4870450" y="59436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6888" name="Line 80"/>
          <p:cNvSpPr>
            <a:spLocks noChangeShapeType="1"/>
          </p:cNvSpPr>
          <p:nvPr/>
        </p:nvSpPr>
        <p:spPr bwMode="auto">
          <a:xfrm rot="-124333">
            <a:off x="6324600" y="3733800"/>
            <a:ext cx="533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89" name="Line 83"/>
          <p:cNvSpPr>
            <a:spLocks noChangeShapeType="1"/>
          </p:cNvSpPr>
          <p:nvPr/>
        </p:nvSpPr>
        <p:spPr bwMode="auto">
          <a:xfrm>
            <a:off x="6324600" y="3733800"/>
            <a:ext cx="1447800" cy="762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90" name="Line 84"/>
          <p:cNvSpPr>
            <a:spLocks noChangeShapeType="1"/>
          </p:cNvSpPr>
          <p:nvPr/>
        </p:nvSpPr>
        <p:spPr bwMode="auto">
          <a:xfrm flipH="1">
            <a:off x="6858000" y="3810000"/>
            <a:ext cx="914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91" name="Line 89"/>
          <p:cNvSpPr>
            <a:spLocks noChangeShapeType="1"/>
          </p:cNvSpPr>
          <p:nvPr/>
        </p:nvSpPr>
        <p:spPr bwMode="auto">
          <a:xfrm>
            <a:off x="6934200" y="6629400"/>
            <a:ext cx="2057400" cy="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92" name="Line 90"/>
          <p:cNvSpPr>
            <a:spLocks noChangeShapeType="1"/>
          </p:cNvSpPr>
          <p:nvPr/>
        </p:nvSpPr>
        <p:spPr bwMode="auto">
          <a:xfrm flipV="1">
            <a:off x="6934200" y="2057400"/>
            <a:ext cx="205740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93" name="Line 91"/>
          <p:cNvSpPr>
            <a:spLocks noChangeShapeType="1"/>
          </p:cNvSpPr>
          <p:nvPr/>
        </p:nvSpPr>
        <p:spPr bwMode="auto">
          <a:xfrm flipV="1">
            <a:off x="8991600" y="2057400"/>
            <a:ext cx="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94" name="Text Box 94"/>
          <p:cNvSpPr txBox="1">
            <a:spLocks noChangeArrowheads="1"/>
          </p:cNvSpPr>
          <p:nvPr/>
        </p:nvSpPr>
        <p:spPr bwMode="auto">
          <a:xfrm>
            <a:off x="4725988" y="4724400"/>
            <a:ext cx="436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ДБ</a:t>
            </a:r>
          </a:p>
        </p:txBody>
      </p:sp>
      <p:sp>
        <p:nvSpPr>
          <p:cNvPr id="36895" name="Text Box 95"/>
          <p:cNvSpPr txBox="1">
            <a:spLocks noChangeArrowheads="1"/>
          </p:cNvSpPr>
          <p:nvPr/>
        </p:nvSpPr>
        <p:spPr bwMode="auto">
          <a:xfrm>
            <a:off x="3952875" y="6019800"/>
            <a:ext cx="45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>
          <a:xfrm>
            <a:off x="3422650" y="4343400"/>
            <a:ext cx="1984375" cy="2189163"/>
          </a:xfrm>
          <a:ln>
            <a:solidFill>
              <a:srgbClr val="FFFF00"/>
            </a:solidFill>
          </a:ln>
        </p:spPr>
      </p:pic>
      <p:sp>
        <p:nvSpPr>
          <p:cNvPr id="38914" name="Rectangle 7"/>
          <p:cNvSpPr>
            <a:spLocks noChangeArrowheads="1"/>
          </p:cNvSpPr>
          <p:nvPr/>
        </p:nvSpPr>
        <p:spPr bwMode="auto">
          <a:xfrm>
            <a:off x="142875" y="1069975"/>
            <a:ext cx="88249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000" b="1"/>
              <a:t>- ТАЛОН </a:t>
            </a:r>
            <a:r>
              <a:rPr lang="en-US" altLang="en-US" b="1"/>
              <a:t>- преостали део оклузалне површине, кога чине</a:t>
            </a:r>
            <a:br>
              <a:rPr lang="en-US" altLang="en-US" b="1"/>
            </a:br>
            <a:r>
              <a:rPr lang="en-US" altLang="en-US" b="1"/>
              <a:t>                      дистални маргинални гребен и ДПк</a:t>
            </a:r>
          </a:p>
          <a:p>
            <a:pPr eaLnBrk="0" hangingPunct="0"/>
            <a:r>
              <a:rPr lang="en-US" altLang="en-US" b="1"/>
              <a:t>                   - налази се дистопалатинално од тригона</a:t>
            </a:r>
          </a:p>
          <a:p>
            <a:pPr eaLnBrk="0" hangingPunct="0"/>
            <a:r>
              <a:rPr lang="en-US" altLang="en-US" b="1"/>
              <a:t>                   - код горњег првог молара добро развијен; смањује се код 2. и 3.</a:t>
            </a:r>
          </a:p>
        </p:txBody>
      </p:sp>
      <p:sp>
        <p:nvSpPr>
          <p:cNvPr id="38915" name="Line 10"/>
          <p:cNvSpPr>
            <a:spLocks noChangeShapeType="1"/>
          </p:cNvSpPr>
          <p:nvPr/>
        </p:nvSpPr>
        <p:spPr bwMode="auto">
          <a:xfrm rot="246360">
            <a:off x="6096000" y="3810000"/>
            <a:ext cx="609600" cy="14478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16" name="Line 11"/>
          <p:cNvSpPr>
            <a:spLocks noChangeShapeType="1"/>
          </p:cNvSpPr>
          <p:nvPr/>
        </p:nvSpPr>
        <p:spPr bwMode="auto">
          <a:xfrm flipH="1">
            <a:off x="6629400" y="3886200"/>
            <a:ext cx="685800" cy="1371600"/>
          </a:xfrm>
          <a:prstGeom prst="line">
            <a:avLst/>
          </a:prstGeom>
          <a:noFill/>
          <a:ln w="38100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6869" name="WordArt 26"/>
          <p:cNvSpPr>
            <a:spLocks noChangeArrowheads="1" noChangeShapeType="1" noTextEdit="1"/>
          </p:cNvSpPr>
          <p:nvPr/>
        </p:nvSpPr>
        <p:spPr bwMode="auto">
          <a:xfrm>
            <a:off x="2133600" y="157163"/>
            <a:ext cx="541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40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Оклузални аспект</a:t>
            </a:r>
            <a:endParaRPr lang="en-US" sz="40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8918" name="AutoShape 31"/>
          <p:cNvSpPr>
            <a:spLocks noChangeArrowheads="1"/>
          </p:cNvSpPr>
          <p:nvPr/>
        </p:nvSpPr>
        <p:spPr bwMode="auto">
          <a:xfrm>
            <a:off x="6172200" y="3505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19" name="AutoShape 35"/>
          <p:cNvSpPr>
            <a:spLocks noChangeArrowheads="1"/>
          </p:cNvSpPr>
          <p:nvPr/>
        </p:nvSpPr>
        <p:spPr bwMode="auto">
          <a:xfrm>
            <a:off x="4641850" y="4724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20" name="AutoShape 37"/>
          <p:cNvSpPr>
            <a:spLocks noChangeArrowheads="1"/>
          </p:cNvSpPr>
          <p:nvPr/>
        </p:nvSpPr>
        <p:spPr bwMode="auto">
          <a:xfrm>
            <a:off x="3727450" y="4724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21" name="AutoShape 38"/>
          <p:cNvSpPr>
            <a:spLocks noChangeArrowheads="1"/>
          </p:cNvSpPr>
          <p:nvPr/>
        </p:nvSpPr>
        <p:spPr bwMode="auto">
          <a:xfrm>
            <a:off x="3429000" y="58674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22" name="Freeform 40"/>
          <p:cNvSpPr>
            <a:spLocks noChangeArrowheads="1"/>
          </p:cNvSpPr>
          <p:nvPr/>
        </p:nvSpPr>
        <p:spPr bwMode="auto">
          <a:xfrm>
            <a:off x="4260850" y="4876800"/>
            <a:ext cx="533400" cy="12954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144" y="720"/>
              </a:cxn>
              <a:cxn ang="0">
                <a:pos x="288" y="432"/>
              </a:cxn>
              <a:cxn ang="0">
                <a:pos x="288" y="240"/>
              </a:cxn>
              <a:cxn ang="0">
                <a:pos x="288" y="48"/>
              </a:cxn>
              <a:cxn ang="0">
                <a:pos x="384" y="0"/>
              </a:cxn>
            </a:cxnLst>
            <a:rect l="0" t="0" r="r" b="b"/>
            <a:pathLst>
              <a:path w="384" h="760">
                <a:moveTo>
                  <a:pt x="0" y="672"/>
                </a:moveTo>
                <a:cubicBezTo>
                  <a:pt x="48" y="716"/>
                  <a:pt x="96" y="760"/>
                  <a:pt x="144" y="720"/>
                </a:cubicBezTo>
                <a:cubicBezTo>
                  <a:pt x="192" y="680"/>
                  <a:pt x="264" y="512"/>
                  <a:pt x="288" y="432"/>
                </a:cubicBezTo>
                <a:cubicBezTo>
                  <a:pt x="312" y="352"/>
                  <a:pt x="288" y="304"/>
                  <a:pt x="288" y="240"/>
                </a:cubicBezTo>
                <a:cubicBezTo>
                  <a:pt x="288" y="176"/>
                  <a:pt x="272" y="88"/>
                  <a:pt x="288" y="48"/>
                </a:cubicBezTo>
                <a:cubicBezTo>
                  <a:pt x="304" y="8"/>
                  <a:pt x="368" y="8"/>
                  <a:pt x="384" y="0"/>
                </a:cubicBezTo>
              </a:path>
            </a:pathLst>
          </a:custGeom>
          <a:noFill/>
          <a:ln w="76200" cap="rnd">
            <a:solidFill>
              <a:srgbClr val="99FF66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pic>
        <p:nvPicPr>
          <p:cNvPr id="38923" name="Picture 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>
          <a:xfrm>
            <a:off x="5424488" y="2667000"/>
            <a:ext cx="3643312" cy="4017963"/>
          </a:xfrm>
          <a:ln>
            <a:solidFill>
              <a:srgbClr val="F1F129"/>
            </a:solidFill>
          </a:ln>
        </p:spPr>
      </p:pic>
      <p:sp>
        <p:nvSpPr>
          <p:cNvPr id="38924" name="Text Box 51"/>
          <p:cNvSpPr txBox="1">
            <a:spLocks noChangeArrowheads="1"/>
          </p:cNvSpPr>
          <p:nvPr/>
        </p:nvSpPr>
        <p:spPr bwMode="auto">
          <a:xfrm>
            <a:off x="6702425" y="56388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38925" name="Text Box 52"/>
          <p:cNvSpPr txBox="1">
            <a:spLocks noChangeArrowheads="1"/>
          </p:cNvSpPr>
          <p:nvPr/>
        </p:nvSpPr>
        <p:spPr bwMode="auto">
          <a:xfrm>
            <a:off x="7769225" y="59436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ДП</a:t>
            </a:r>
          </a:p>
        </p:txBody>
      </p:sp>
      <p:sp>
        <p:nvSpPr>
          <p:cNvPr id="38926" name="Text Box 53"/>
          <p:cNvSpPr txBox="1">
            <a:spLocks noChangeArrowheads="1"/>
          </p:cNvSpPr>
          <p:nvPr/>
        </p:nvSpPr>
        <p:spPr bwMode="auto">
          <a:xfrm>
            <a:off x="7621588" y="3505200"/>
            <a:ext cx="438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ДБ</a:t>
            </a:r>
          </a:p>
        </p:txBody>
      </p:sp>
      <p:sp>
        <p:nvSpPr>
          <p:cNvPr id="38927" name="Text Box 54"/>
          <p:cNvSpPr txBox="1">
            <a:spLocks noChangeArrowheads="1"/>
          </p:cNvSpPr>
          <p:nvPr/>
        </p:nvSpPr>
        <p:spPr bwMode="auto">
          <a:xfrm>
            <a:off x="6021388" y="3429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6405563" y="3124200"/>
            <a:ext cx="1181100" cy="406400"/>
          </a:xfrm>
          <a:prstGeom prst="rect">
            <a:avLst/>
          </a:prstGeom>
          <a:noFill/>
          <a:ln w="9525" algn="ctr">
            <a:solidFill>
              <a:srgbClr val="FF330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2000" b="1" noProof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TRIGON</a:t>
            </a:r>
            <a:endParaRPr lang="sr-Latn-CS" altLang="x-none" sz="2000" b="1" noProof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11335" name="Text Box 71"/>
          <p:cNvSpPr txBox="1">
            <a:spLocks noChangeArrowheads="1"/>
          </p:cNvSpPr>
          <p:nvPr/>
        </p:nvSpPr>
        <p:spPr bwMode="auto">
          <a:xfrm>
            <a:off x="7996238" y="5410200"/>
            <a:ext cx="804862" cy="314325"/>
          </a:xfrm>
          <a:prstGeom prst="rect">
            <a:avLst/>
          </a:prstGeom>
          <a:noFill/>
          <a:ln w="9525" algn="ctr">
            <a:solidFill>
              <a:srgbClr val="F723B0"/>
            </a:solidFill>
            <a:miter lim="800000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sr-Latn-CS" altLang="x-none" sz="1400" b="1" noProof="1">
                <a:solidFill>
                  <a:srgbClr val="F723B0"/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TALON</a:t>
            </a:r>
            <a:endParaRPr lang="sr-Latn-CS" altLang="x-none" sz="1400" b="1" noProof="1">
              <a:solidFill>
                <a:srgbClr val="F723B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38930" name="Line 73"/>
          <p:cNvSpPr>
            <a:spLocks noChangeShapeType="1"/>
          </p:cNvSpPr>
          <p:nvPr/>
        </p:nvSpPr>
        <p:spPr bwMode="auto">
          <a:xfrm>
            <a:off x="3200400" y="4800600"/>
            <a:ext cx="0" cy="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31" name="AutoShape 74"/>
          <p:cNvSpPr>
            <a:spLocks noChangeArrowheads="1"/>
          </p:cNvSpPr>
          <p:nvPr/>
        </p:nvSpPr>
        <p:spPr bwMode="auto">
          <a:xfrm>
            <a:off x="7620000" y="37338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32" name="AutoShape 75"/>
          <p:cNvSpPr>
            <a:spLocks noChangeArrowheads="1"/>
          </p:cNvSpPr>
          <p:nvPr/>
        </p:nvSpPr>
        <p:spPr bwMode="auto">
          <a:xfrm>
            <a:off x="6172200" y="36576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33" name="AutoShape 76"/>
          <p:cNvSpPr>
            <a:spLocks noChangeArrowheads="1"/>
          </p:cNvSpPr>
          <p:nvPr/>
        </p:nvSpPr>
        <p:spPr bwMode="auto">
          <a:xfrm>
            <a:off x="6781800" y="54102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34" name="AutoShape 77"/>
          <p:cNvSpPr>
            <a:spLocks noChangeArrowheads="1"/>
          </p:cNvSpPr>
          <p:nvPr/>
        </p:nvSpPr>
        <p:spPr bwMode="auto">
          <a:xfrm>
            <a:off x="7848600" y="5715000"/>
            <a:ext cx="228600" cy="228600"/>
          </a:xfrm>
          <a:prstGeom prst="sun">
            <a:avLst>
              <a:gd name="adj" fmla="val 250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35" name="AutoShape 78"/>
          <p:cNvSpPr>
            <a:spLocks noChangeArrowheads="1"/>
          </p:cNvSpPr>
          <p:nvPr/>
        </p:nvSpPr>
        <p:spPr bwMode="auto">
          <a:xfrm>
            <a:off x="4870450" y="5943600"/>
            <a:ext cx="228600" cy="228600"/>
          </a:xfrm>
          <a:prstGeom prst="sun">
            <a:avLst>
              <a:gd name="adj" fmla="val 4687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>
              <a:solidFill>
                <a:srgbClr val="0000FF"/>
              </a:solidFill>
            </a:endParaRPr>
          </a:p>
        </p:txBody>
      </p:sp>
      <p:sp>
        <p:nvSpPr>
          <p:cNvPr id="38936" name="Line 80"/>
          <p:cNvSpPr>
            <a:spLocks noChangeShapeType="1"/>
          </p:cNvSpPr>
          <p:nvPr/>
        </p:nvSpPr>
        <p:spPr bwMode="auto">
          <a:xfrm rot="-124333">
            <a:off x="6324600" y="3733800"/>
            <a:ext cx="533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37" name="Line 83"/>
          <p:cNvSpPr>
            <a:spLocks noChangeShapeType="1"/>
          </p:cNvSpPr>
          <p:nvPr/>
        </p:nvSpPr>
        <p:spPr bwMode="auto">
          <a:xfrm>
            <a:off x="6324600" y="3733800"/>
            <a:ext cx="1447800" cy="762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38" name="Line 84"/>
          <p:cNvSpPr>
            <a:spLocks noChangeShapeType="1"/>
          </p:cNvSpPr>
          <p:nvPr/>
        </p:nvSpPr>
        <p:spPr bwMode="auto">
          <a:xfrm flipH="1">
            <a:off x="6858000" y="3810000"/>
            <a:ext cx="914400" cy="1752600"/>
          </a:xfrm>
          <a:prstGeom prst="line">
            <a:avLst/>
          </a:prstGeom>
          <a:noFill/>
          <a:ln w="38100" cap="rnd">
            <a:solidFill>
              <a:srgbClr val="FF33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39" name="Line 89"/>
          <p:cNvSpPr>
            <a:spLocks noChangeShapeType="1"/>
          </p:cNvSpPr>
          <p:nvPr/>
        </p:nvSpPr>
        <p:spPr bwMode="auto">
          <a:xfrm>
            <a:off x="6934200" y="6629400"/>
            <a:ext cx="2057400" cy="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40" name="Line 90"/>
          <p:cNvSpPr>
            <a:spLocks noChangeShapeType="1"/>
          </p:cNvSpPr>
          <p:nvPr/>
        </p:nvSpPr>
        <p:spPr bwMode="auto">
          <a:xfrm flipV="1">
            <a:off x="6934200" y="2057400"/>
            <a:ext cx="205740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41" name="Line 91"/>
          <p:cNvSpPr>
            <a:spLocks noChangeShapeType="1"/>
          </p:cNvSpPr>
          <p:nvPr/>
        </p:nvSpPr>
        <p:spPr bwMode="auto">
          <a:xfrm flipV="1">
            <a:off x="8991600" y="2057400"/>
            <a:ext cx="0" cy="4572000"/>
          </a:xfrm>
          <a:prstGeom prst="line">
            <a:avLst/>
          </a:prstGeom>
          <a:noFill/>
          <a:ln w="28575">
            <a:solidFill>
              <a:srgbClr val="F723B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altLang="en-US"/>
          </a:p>
        </p:txBody>
      </p:sp>
      <p:sp>
        <p:nvSpPr>
          <p:cNvPr id="38942" name="Text Box 94"/>
          <p:cNvSpPr txBox="1">
            <a:spLocks noChangeArrowheads="1"/>
          </p:cNvSpPr>
          <p:nvPr/>
        </p:nvSpPr>
        <p:spPr bwMode="auto">
          <a:xfrm>
            <a:off x="4725988" y="4724400"/>
            <a:ext cx="436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sr-Cyrl-CS" sz="1400" b="1">
                <a:solidFill>
                  <a:srgbClr val="FF3300"/>
                </a:solidFill>
              </a:rPr>
              <a:t>ДБ</a:t>
            </a:r>
          </a:p>
        </p:txBody>
      </p:sp>
      <p:sp>
        <p:nvSpPr>
          <p:cNvPr id="38943" name="Text Box 95"/>
          <p:cNvSpPr txBox="1">
            <a:spLocks noChangeArrowheads="1"/>
          </p:cNvSpPr>
          <p:nvPr/>
        </p:nvSpPr>
        <p:spPr bwMode="auto">
          <a:xfrm>
            <a:off x="3952875" y="6019800"/>
            <a:ext cx="45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1400" b="1">
                <a:solidFill>
                  <a:srgbClr val="FF3300"/>
                </a:solidFill>
              </a:rPr>
              <a:t>M</a:t>
            </a:r>
            <a:r>
              <a:rPr lang="en-US" altLang="sr-Latn-CS" sz="1400" b="1">
                <a:solidFill>
                  <a:srgbClr val="FF3300"/>
                </a:solidFill>
              </a:rPr>
              <a:t>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152400" y="10668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000" smtClean="0"/>
              <a:t>Фисурни комплекс је </a:t>
            </a:r>
            <a:r>
              <a:rPr lang="en-US" altLang="en-US" sz="2000" smtClean="0"/>
              <a:t>подељен</a:t>
            </a:r>
            <a:r>
              <a:rPr lang="sr-Latn-CS" altLang="en-US" sz="2000" smtClean="0"/>
              <a:t> косим гребено</a:t>
            </a:r>
            <a:r>
              <a:rPr lang="en-US" altLang="en-US" sz="2000" smtClean="0"/>
              <a:t>м на</a:t>
            </a:r>
            <a:r>
              <a:rPr lang="sr-Latn-CS" altLang="en-US" sz="2000" smtClean="0"/>
              <a:t> два дела.</a:t>
            </a:r>
          </a:p>
          <a:p>
            <a:pPr>
              <a:lnSpc>
                <a:spcPct val="90000"/>
              </a:lnSpc>
            </a:pPr>
            <a:r>
              <a:rPr lang="sr-Latn-CS" altLang="en-US" sz="2000" smtClean="0"/>
              <a:t>Fossa centralis и fossa triangularis mesialis приpадaју тригону и са централном браздом формирају функционалну целину</a:t>
            </a:r>
          </a:p>
          <a:p>
            <a:pPr>
              <a:lnSpc>
                <a:spcPct val="90000"/>
              </a:lnSpc>
            </a:pPr>
            <a:r>
              <a:rPr lang="sr-Latn-CS" altLang="en-US" sz="2000" smtClean="0"/>
              <a:t>Fossa distalis и fossa triangularis distalis припадају талону и са дп браздом чини функционалну целину</a:t>
            </a:r>
          </a:p>
          <a:p>
            <a:pPr>
              <a:lnSpc>
                <a:spcPct val="90000"/>
              </a:lnSpc>
            </a:pPr>
            <a:endParaRPr lang="sr-Latn-CS" altLang="en-US" sz="200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smtClean="0">
                <a:solidFill>
                  <a:srgbClr val="FFC000"/>
                </a:solidFill>
              </a:rPr>
              <a:t>1) </a:t>
            </a:r>
            <a:r>
              <a:rPr lang="sr-Latn-CS" altLang="en-US" sz="2000" smtClean="0">
                <a:solidFill>
                  <a:srgbClr val="FFC000"/>
                </a:solidFill>
              </a:rPr>
              <a:t>Fossa centralis </a:t>
            </a:r>
            <a:r>
              <a:rPr lang="sr-Latn-CS" altLang="en-US" sz="2000" smtClean="0"/>
              <a:t>је најдубља депресија УОП и садржи: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000" smtClean="0"/>
              <a:t>        -централну јамицу и 3 бразде: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000" smtClean="0"/>
              <a:t>                        - </a:t>
            </a:r>
            <a:r>
              <a:rPr lang="sr-Latn-CS" altLang="en-US" sz="2000" smtClean="0">
                <a:solidFill>
                  <a:srgbClr val="F1F129"/>
                </a:solidFill>
              </a:rPr>
              <a:t>букалну</a:t>
            </a:r>
            <a:r>
              <a:rPr lang="sr-Latn-CS" altLang="en-US" sz="2000" smtClean="0"/>
              <a:t> (пружа се ка букалним квржицама)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000" smtClean="0"/>
              <a:t>                        - </a:t>
            </a:r>
            <a:r>
              <a:rPr lang="sr-Latn-CS" altLang="en-US" sz="2000" smtClean="0">
                <a:solidFill>
                  <a:srgbClr val="23F788"/>
                </a:solidFill>
              </a:rPr>
              <a:t>дисталну </a:t>
            </a:r>
            <a:r>
              <a:rPr lang="sr-Latn-CS" altLang="en-US" sz="2000" smtClean="0"/>
              <a:t>(оријентисану дп ка косом гребену)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altLang="en-US" sz="2000" smtClean="0"/>
              <a:t>                        - </a:t>
            </a:r>
            <a:r>
              <a:rPr lang="sr-Latn-CS" altLang="en-US" sz="2000" smtClean="0">
                <a:solidFill>
                  <a:srgbClr val="F723B0"/>
                </a:solidFill>
              </a:rPr>
              <a:t>централну </a:t>
            </a:r>
            <a:r>
              <a:rPr lang="sr-Latn-CS" altLang="en-US" sz="2000" smtClean="0"/>
              <a:t>(зракасто иде ка мезијалној јамици)</a:t>
            </a:r>
          </a:p>
          <a:p>
            <a:pPr>
              <a:lnSpc>
                <a:spcPct val="90000"/>
              </a:lnSpc>
            </a:pPr>
            <a:endParaRPr lang="sr-Latn-CS" altLang="en-US" sz="2000" smtClean="0"/>
          </a:p>
        </p:txBody>
      </p:sp>
      <p:sp>
        <p:nvSpPr>
          <p:cNvPr id="81924" name="WordArt 26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7997825" cy="8382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wrap="none" anchor="ctr" anchorCtr="1"/>
          <a:lstStyle/>
          <a:p>
            <a:pPr algn="ctr"/>
            <a:r>
              <a:rPr lang="sr-Cyrl-CS" altLang="x-none" sz="3200" b="1" noProof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Оклузални аспект</a:t>
            </a:r>
          </a:p>
        </p:txBody>
      </p:sp>
      <p:sp>
        <p:nvSpPr>
          <p:cNvPr id="40963" name="WordArt 26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7997825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0964" name="Picture 17" descr="8,108"/>
          <p:cNvPicPr>
            <a:picLocks noChangeAspect="1" noChangeArrowheads="1"/>
          </p:cNvPicPr>
          <p:nvPr/>
        </p:nvPicPr>
        <p:blipFill>
          <a:blip r:embed="rId2" cstate="print"/>
          <a:srcRect l="1109"/>
          <a:stretch>
            <a:fillRect/>
          </a:stretch>
        </p:blipFill>
        <p:spPr bwMode="auto">
          <a:xfrm>
            <a:off x="3517900" y="4724400"/>
            <a:ext cx="4038600" cy="202723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/>
          </p:cNvSpPr>
          <p:nvPr>
            <p:ph idx="1"/>
          </p:nvPr>
        </p:nvSpPr>
        <p:spPr>
          <a:xfrm>
            <a:off x="225425" y="990600"/>
            <a:ext cx="8840788" cy="50292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000" smtClean="0">
                <a:solidFill>
                  <a:srgbClr val="FFC000"/>
                </a:solidFill>
              </a:rPr>
              <a:t>2) </a:t>
            </a:r>
            <a:r>
              <a:rPr lang="sr-Latn-CS" altLang="en-US" sz="2000" smtClean="0">
                <a:solidFill>
                  <a:srgbClr val="FFC000"/>
                </a:solidFill>
              </a:rPr>
              <a:t>Fossa triangularis mesialis</a:t>
            </a:r>
            <a:r>
              <a:rPr lang="sr-Latn-CS" altLang="en-US" sz="2000" smtClean="0">
                <a:solidFill>
                  <a:srgbClr val="FF3300"/>
                </a:solidFill>
              </a:rPr>
              <a:t> </a:t>
            </a:r>
            <a:r>
              <a:rPr lang="sr-Latn-CS" altLang="en-US" sz="2000" smtClean="0"/>
              <a:t>(дистално од унутрашње падине </a:t>
            </a:r>
            <a:r>
              <a:rPr lang="en-US" altLang="en-US" sz="2000" smtClean="0"/>
              <a:t>мезијалног</a:t>
            </a:r>
            <a:br>
              <a:rPr lang="en-US" altLang="en-US" sz="2000" smtClean="0"/>
            </a:br>
            <a:r>
              <a:rPr lang="en-US" altLang="en-US" sz="2000" smtClean="0"/>
              <a:t>    </a:t>
            </a:r>
            <a:r>
              <a:rPr lang="sr-Latn-CS" altLang="en-US" sz="2000" smtClean="0"/>
              <a:t>маргиналног гребена) и садржи: </a:t>
            </a:r>
            <a:r>
              <a:rPr lang="sr-Latn-CS" altLang="en-US" sz="2000" smtClean="0">
                <a:solidFill>
                  <a:srgbClr val="23F788"/>
                </a:solidFill>
              </a:rPr>
              <a:t>мезијалну јамицу</a:t>
            </a:r>
            <a:r>
              <a:rPr lang="sr-Latn-CS" altLang="en-US" sz="2000" smtClean="0"/>
              <a:t> и </a:t>
            </a:r>
            <a:r>
              <a:rPr lang="sr-Latn-CS" altLang="en-US" sz="2000" smtClean="0">
                <a:solidFill>
                  <a:srgbClr val="EEEC10"/>
                </a:solidFill>
              </a:rPr>
              <a:t>2 или</a:t>
            </a:r>
            <a:br>
              <a:rPr lang="sr-Latn-CS" altLang="en-US" sz="2000" smtClean="0">
                <a:solidFill>
                  <a:srgbClr val="EEEC10"/>
                </a:solidFill>
              </a:rPr>
            </a:br>
            <a:r>
              <a:rPr lang="sr-Latn-CS" altLang="en-US" sz="2000" smtClean="0">
                <a:solidFill>
                  <a:srgbClr val="EEEC10"/>
                </a:solidFill>
              </a:rPr>
              <a:t>    више помоћних бразди</a:t>
            </a:r>
            <a:r>
              <a:rPr lang="sr-Latn-CS" altLang="en-US" sz="2000" smtClean="0">
                <a:solidFill>
                  <a:srgbClr val="F1F129"/>
                </a:solidFill>
              </a:rPr>
              <a:t> </a:t>
            </a:r>
            <a:r>
              <a:rPr lang="en-US" altLang="en-US" sz="2000" smtClean="0"/>
              <a:t>(пружају се ка МБО и МПО темену)</a:t>
            </a:r>
            <a:r>
              <a:rPr lang="sr-Latn-CS" altLang="en-US" sz="2000" smtClean="0">
                <a:solidFill>
                  <a:srgbClr val="F1F129"/>
                </a:solidFill>
              </a:rPr>
              <a:t/>
            </a:r>
            <a:br>
              <a:rPr lang="sr-Latn-CS" altLang="en-US" sz="2000" smtClean="0">
                <a:solidFill>
                  <a:srgbClr val="F1F129"/>
                </a:solidFill>
              </a:rPr>
            </a:br>
            <a:endParaRPr lang="sr-Latn-CS" altLang="en-US" sz="2000" smtClean="0">
              <a:solidFill>
                <a:srgbClr val="F1F129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000" smtClean="0">
                <a:solidFill>
                  <a:srgbClr val="FFC000"/>
                </a:solidFill>
              </a:rPr>
              <a:t>3) </a:t>
            </a:r>
            <a:r>
              <a:rPr lang="sr-Latn-CS" altLang="en-US" sz="2000" smtClean="0">
                <a:solidFill>
                  <a:srgbClr val="FFC000"/>
                </a:solidFill>
              </a:rPr>
              <a:t>Fossa distalis </a:t>
            </a:r>
            <a:r>
              <a:rPr lang="sr-Latn-CS" altLang="en-US" sz="2000" smtClean="0"/>
              <a:t>(смештена у подножју косог гребена са којим је скоро</a:t>
            </a:r>
            <a:br>
              <a:rPr lang="sr-Latn-CS" altLang="en-US" sz="2000" smtClean="0"/>
            </a:br>
            <a:r>
              <a:rPr lang="sr-Latn-CS" altLang="en-US" sz="2000" smtClean="0"/>
              <a:t>    паралелн</a:t>
            </a:r>
            <a:r>
              <a:rPr lang="en-US" altLang="en-US" sz="2000" smtClean="0"/>
              <a:t>а) </a:t>
            </a:r>
            <a:r>
              <a:rPr lang="sr-Latn-CS" altLang="en-US" sz="2000" smtClean="0"/>
              <a:t>и садржи: </a:t>
            </a:r>
            <a:r>
              <a:rPr lang="sr-Latn-CS" altLang="en-US" sz="2000" smtClean="0">
                <a:solidFill>
                  <a:srgbClr val="23F788"/>
                </a:solidFill>
              </a:rPr>
              <a:t>дисталну јамицу</a:t>
            </a:r>
            <a:r>
              <a:rPr lang="sr-Latn-CS" altLang="en-US" sz="2000" smtClean="0">
                <a:solidFill>
                  <a:schemeClr val="accent1"/>
                </a:solidFill>
              </a:rPr>
              <a:t> </a:t>
            </a:r>
            <a:r>
              <a:rPr lang="en-US" altLang="en-US" sz="2000" smtClean="0"/>
              <a:t>(дистално од средине косог</a:t>
            </a:r>
            <a:br>
              <a:rPr lang="en-US" altLang="en-US" sz="2000" smtClean="0"/>
            </a:br>
            <a:r>
              <a:rPr lang="en-US" altLang="en-US" sz="2000" smtClean="0"/>
              <a:t>    гребена)</a:t>
            </a:r>
            <a:r>
              <a:rPr lang="en-US" altLang="en-US" sz="2000" smtClean="0">
                <a:solidFill>
                  <a:schemeClr val="accent1"/>
                </a:solidFill>
              </a:rPr>
              <a:t> </a:t>
            </a:r>
            <a:r>
              <a:rPr lang="sr-Latn-CS" altLang="en-US" sz="2000" smtClean="0"/>
              <a:t>и</a:t>
            </a:r>
            <a:r>
              <a:rPr lang="sr-Latn-CS" altLang="en-US" sz="2000" smtClean="0">
                <a:solidFill>
                  <a:schemeClr val="accent1"/>
                </a:solidFill>
              </a:rPr>
              <a:t> </a:t>
            </a:r>
            <a:r>
              <a:rPr lang="sr-Latn-CS" altLang="en-US" sz="2000" smtClean="0">
                <a:solidFill>
                  <a:srgbClr val="EEEC10"/>
                </a:solidFill>
              </a:rPr>
              <a:t>дистолингвалну бразду</a:t>
            </a:r>
            <a:r>
              <a:rPr lang="sr-Latn-CS" altLang="en-US" sz="2000" smtClean="0">
                <a:solidFill>
                  <a:srgbClr val="F1F129"/>
                </a:solidFill>
              </a:rPr>
              <a:t> </a:t>
            </a:r>
            <a:r>
              <a:rPr lang="sr-Latn-CS" altLang="en-US" sz="2000" smtClean="0"/>
              <a:t>(дистална коса фисура)-раздваја</a:t>
            </a:r>
            <a:br>
              <a:rPr lang="sr-Latn-CS" altLang="en-US" sz="2000" smtClean="0"/>
            </a:br>
            <a:r>
              <a:rPr lang="sr-Latn-CS" altLang="en-US" sz="2000" smtClean="0"/>
              <a:t>    палатиналне квржице</a:t>
            </a:r>
            <a:br>
              <a:rPr lang="sr-Latn-CS" altLang="en-US" sz="2000" smtClean="0"/>
            </a:br>
            <a:endParaRPr lang="sr-Latn-CS" altLang="en-US" sz="200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altLang="en-US" sz="2000" smtClean="0">
                <a:solidFill>
                  <a:srgbClr val="FFC000"/>
                </a:solidFill>
              </a:rPr>
              <a:t>4) </a:t>
            </a:r>
            <a:r>
              <a:rPr lang="sr-Latn-CS" altLang="en-US" sz="2000" smtClean="0">
                <a:solidFill>
                  <a:srgbClr val="FFC000"/>
                </a:solidFill>
              </a:rPr>
              <a:t>Fossa triangularis distalis</a:t>
            </a:r>
            <a:r>
              <a:rPr lang="sr-Latn-CS" altLang="en-US" sz="2000" smtClean="0">
                <a:solidFill>
                  <a:srgbClr val="FF3300"/>
                </a:solidFill>
              </a:rPr>
              <a:t> </a:t>
            </a:r>
            <a:r>
              <a:rPr lang="sr-Latn-CS" altLang="en-US" sz="2000" smtClean="0"/>
              <a:t>(троугласта депресија мезијално од</a:t>
            </a:r>
            <a:br>
              <a:rPr lang="sr-Latn-CS" altLang="en-US" sz="2000" smtClean="0"/>
            </a:br>
            <a:r>
              <a:rPr lang="sr-Latn-CS" altLang="en-US" sz="2000" smtClean="0"/>
              <a:t>     унутрашње падине дисталног маргиналног гребе</a:t>
            </a:r>
            <a:r>
              <a:rPr lang="en-US" altLang="en-US" sz="2000" smtClean="0"/>
              <a:t>н</a:t>
            </a:r>
            <a:r>
              <a:rPr lang="sr-Latn-CS" altLang="en-US" sz="2000" smtClean="0"/>
              <a:t>а</a:t>
            </a:r>
            <a:r>
              <a:rPr lang="en-US" altLang="en-US" sz="2000" smtClean="0"/>
              <a:t>)</a:t>
            </a:r>
            <a:r>
              <a:rPr lang="sr-Latn-CS" altLang="en-US" sz="2000" smtClean="0"/>
              <a:t/>
            </a:r>
            <a:br>
              <a:rPr lang="sr-Latn-CS" altLang="en-US" sz="2000" smtClean="0"/>
            </a:br>
            <a:r>
              <a:rPr lang="sr-Latn-CS" altLang="en-US" sz="2000" smtClean="0"/>
              <a:t>     садржи : </a:t>
            </a:r>
            <a:r>
              <a:rPr lang="sr-Latn-CS" altLang="en-US" sz="2000" smtClean="0">
                <a:solidFill>
                  <a:srgbClr val="23F788"/>
                </a:solidFill>
              </a:rPr>
              <a:t>дисталну јамицу</a:t>
            </a:r>
            <a:r>
              <a:rPr lang="sr-Latn-CS" altLang="en-US" sz="2000" smtClean="0">
                <a:solidFill>
                  <a:srgbClr val="F723B0"/>
                </a:solidFill>
              </a:rPr>
              <a:t> </a:t>
            </a:r>
            <a:r>
              <a:rPr lang="sr-Latn-CS" altLang="en-US" sz="2000" smtClean="0"/>
              <a:t>и</a:t>
            </a:r>
            <a:r>
              <a:rPr lang="sr-Latn-CS" altLang="en-US" sz="2000" smtClean="0">
                <a:solidFill>
                  <a:srgbClr val="F723B0"/>
                </a:solidFill>
              </a:rPr>
              <a:t> </a:t>
            </a:r>
            <a:r>
              <a:rPr lang="sr-Latn-CS" altLang="en-US" sz="2000" smtClean="0">
                <a:solidFill>
                  <a:srgbClr val="EEEC10"/>
                </a:solidFill>
              </a:rPr>
              <a:t>две помоћне бразде</a:t>
            </a:r>
            <a:r>
              <a:rPr lang="sr-Latn-CS" altLang="en-US" sz="2000" smtClean="0">
                <a:solidFill>
                  <a:srgbClr val="F723B0"/>
                </a:solidFill>
              </a:rPr>
              <a:t> </a:t>
            </a:r>
            <a:r>
              <a:rPr lang="sr-Latn-CS" altLang="en-US" sz="2000" smtClean="0"/>
              <a:t>које се радијално</a:t>
            </a:r>
            <a:br>
              <a:rPr lang="sr-Latn-CS" altLang="en-US" sz="2000" smtClean="0"/>
            </a:br>
            <a:r>
              <a:rPr lang="sr-Latn-CS" altLang="en-US" sz="2000" smtClean="0"/>
              <a:t>     пружају према одговарајућим теменима круне зуба</a:t>
            </a:r>
          </a:p>
          <a:p>
            <a:pPr marL="0" indent="0">
              <a:lnSpc>
                <a:spcPct val="90000"/>
              </a:lnSpc>
            </a:pPr>
            <a:endParaRPr lang="sr-Latn-CS" altLang="en-US" sz="2000" smtClean="0">
              <a:solidFill>
                <a:srgbClr val="F723B0"/>
              </a:solidFill>
            </a:endParaRPr>
          </a:p>
        </p:txBody>
      </p:sp>
      <p:sp>
        <p:nvSpPr>
          <p:cNvPr id="82948" name="WordArt 26"/>
          <p:cNvSpPr>
            <a:spLocks noChangeArrowheads="1" noChangeShapeType="1" noTextEdit="1"/>
          </p:cNvSpPr>
          <p:nvPr/>
        </p:nvSpPr>
        <p:spPr bwMode="auto">
          <a:xfrm>
            <a:off x="474658" y="19366"/>
            <a:ext cx="8226425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wrap="none" anchor="ctr" anchorCtr="1"/>
          <a:lstStyle/>
          <a:p>
            <a:pPr algn="ctr"/>
            <a:r>
              <a:rPr lang="sr-Cyrl-CS" altLang="x-none" sz="3200" b="1" noProof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>
                    <a:srgbClr val="C0C0C0"/>
                  </a:outerShdw>
                </a:effectLst>
                <a:cs typeface="+mn-ea"/>
              </a:rPr>
              <a:t>Оклузални аспект</a:t>
            </a:r>
          </a:p>
        </p:txBody>
      </p:sp>
      <p:pic>
        <p:nvPicPr>
          <p:cNvPr id="41987" name="Picture 17" descr="8,108"/>
          <p:cNvPicPr>
            <a:picLocks noChangeAspect="1" noChangeArrowheads="1"/>
          </p:cNvPicPr>
          <p:nvPr/>
        </p:nvPicPr>
        <p:blipFill>
          <a:blip r:embed="rId2" cstate="print"/>
          <a:srcRect l="1109"/>
          <a:stretch>
            <a:fillRect/>
          </a:stretch>
        </p:blipFill>
        <p:spPr bwMode="auto">
          <a:xfrm>
            <a:off x="3517900" y="4800600"/>
            <a:ext cx="4038600" cy="202723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-28575"/>
            <a:ext cx="8226425" cy="1143000"/>
          </a:xfrm>
        </p:spPr>
        <p:txBody>
          <a:bodyPr anchorCtr="1"/>
          <a:lstStyle/>
          <a:p>
            <a:r>
              <a:rPr lang="sr-Cyrl-CS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КОРЕН</a:t>
            </a:r>
            <a:r>
              <a:rPr lang="sr-Cyrl-CS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7575"/>
            <a:ext cx="9161463" cy="5238750"/>
          </a:xfrm>
        </p:spPr>
        <p:txBody>
          <a:bodyPr/>
          <a:lstStyle/>
          <a:p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Коренско стабло увек има три гране - трифуркација. Два букална корена су:  мезио и дистобукали, а трећи је палатинални корен.</a:t>
            </a:r>
          </a:p>
          <a:p>
            <a:pPr>
              <a:buFontTx/>
              <a:buNone/>
            </a:pPr>
            <a:r>
              <a:rPr lang="sr-Cyrl-C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sr-Cyrl-CS" sz="1800" b="1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a) палатинални корен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- највећи у свим димензијама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- нагнут палатинално од трифуркације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-  шири је мезиодистално него буко-орално 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(јединствено обележје у поређењу са осталим коре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има горњих кутњака)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-  често апекс проминира у максилани синус</a:t>
            </a:r>
          </a:p>
          <a:p>
            <a:pPr>
              <a:buFontTx/>
              <a:buNone/>
            </a:pPr>
            <a:endParaRPr lang="sr-Cyrl-C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б)  </a:t>
            </a:r>
            <a:r>
              <a:rPr lang="sr-Cyrl-CS" sz="1800" b="1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мезиобукални корен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- мезиобукална грана је друга по величини и дужини     </a:t>
            </a:r>
            <a:b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- у основни нагнута мезиобукално, а у апикалној трећини диста</a:t>
            </a:r>
            <a:r>
              <a:rPr lang="en-US" alt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лно    </a:t>
            </a: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</a:p>
          <a:p>
            <a:pPr>
              <a:buFontTx/>
              <a:buNone/>
            </a:pPr>
            <a:r>
              <a:rPr lang="sr-Cyrl-C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- шири је буко-орално него мезиодистално  </a:t>
            </a:r>
            <a:r>
              <a:rPr lang="sr-Cyrl-C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sr-Cyrl-C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3011" name="Picture 5" descr="8,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5105400"/>
            <a:ext cx="2098675" cy="173037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43012" name="Picture 8" descr="8,1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93938" y="5105400"/>
            <a:ext cx="2170112" cy="1709738"/>
          </a:xfrm>
          <a:ln>
            <a:solidFill>
              <a:srgbClr val="F1F129"/>
            </a:solidFill>
          </a:ln>
        </p:spPr>
      </p:pic>
      <p:pic>
        <p:nvPicPr>
          <p:cNvPr id="43013" name="Picture 7" descr="8,1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7388" y="5106988"/>
            <a:ext cx="2265362" cy="1662112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43014" name="Picture 14" descr="8,107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58000" y="5105400"/>
            <a:ext cx="2254250" cy="1666875"/>
          </a:xfrm>
          <a:ln>
            <a:solidFill>
              <a:srgbClr val="F1F129"/>
            </a:solidFill>
          </a:ln>
        </p:spPr>
      </p:pic>
      <p:sp>
        <p:nvSpPr>
          <p:cNvPr id="43015" name="Text Box 1"/>
          <p:cNvSpPr txBox="1">
            <a:spLocks noChangeArrowheads="1"/>
          </p:cNvSpPr>
          <p:nvPr/>
        </p:nvSpPr>
        <p:spPr bwMode="auto">
          <a:xfrm>
            <a:off x="76200" y="6019800"/>
            <a:ext cx="1190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бук</a:t>
            </a:r>
          </a:p>
        </p:txBody>
      </p:sp>
      <p:sp>
        <p:nvSpPr>
          <p:cNvPr id="43016" name="Text Box 1"/>
          <p:cNvSpPr txBox="1">
            <a:spLocks noChangeArrowheads="1"/>
          </p:cNvSpPr>
          <p:nvPr/>
        </p:nvSpPr>
        <p:spPr bwMode="auto">
          <a:xfrm>
            <a:off x="2209800" y="6011863"/>
            <a:ext cx="136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палат.</a:t>
            </a:r>
          </a:p>
        </p:txBody>
      </p:sp>
      <p:sp>
        <p:nvSpPr>
          <p:cNvPr id="43017" name="Text Box 1"/>
          <p:cNvSpPr txBox="1">
            <a:spLocks noChangeArrowheads="1"/>
          </p:cNvSpPr>
          <p:nvPr/>
        </p:nvSpPr>
        <p:spPr bwMode="auto">
          <a:xfrm>
            <a:off x="4572000" y="5867400"/>
            <a:ext cx="1238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мез.</a:t>
            </a:r>
          </a:p>
        </p:txBody>
      </p:sp>
      <p:sp>
        <p:nvSpPr>
          <p:cNvPr id="43018" name="Text Box 1"/>
          <p:cNvSpPr txBox="1">
            <a:spLocks noChangeArrowheads="1"/>
          </p:cNvSpPr>
          <p:nvPr/>
        </p:nvSpPr>
        <p:spPr bwMode="auto">
          <a:xfrm>
            <a:off x="6783388" y="5867400"/>
            <a:ext cx="1254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дист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-28575"/>
            <a:ext cx="8226425" cy="1143000"/>
          </a:xfrm>
        </p:spPr>
        <p:txBody>
          <a:bodyPr anchorCtr="1"/>
          <a:lstStyle/>
          <a:p>
            <a:r>
              <a:rPr lang="sr-Cyrl-CS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КОРЕН</a:t>
            </a:r>
            <a:r>
              <a:rPr lang="sr-Cyrl-CS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17575"/>
            <a:ext cx="8661400" cy="52387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</a:t>
            </a:r>
            <a:r>
              <a:rPr lang="sr-Cyrl-CS" sz="2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  <a:endParaRPr lang="sr-Cyrl-C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в</a:t>
            </a:r>
            <a:r>
              <a:rPr lang="sr-Latn-CS" altLang="en-U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) </a:t>
            </a:r>
            <a: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дистобукали корен   </a:t>
            </a:r>
            <a:b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 </a:t>
            </a: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- најмање развијена гран   </a:t>
            </a:r>
            <a:b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 - у основи нагнута дистобукално, а у апикалној трећини мезијано и</a:t>
            </a:r>
            <a:b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   показује оштар апекс (супротно од предходна два корена)</a:t>
            </a:r>
            <a:b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endParaRPr lang="sr-Cyrl-CS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г</a:t>
            </a:r>
            <a:r>
              <a:rPr lang="sr-Latn-CS" altLang="en-U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) </a:t>
            </a:r>
            <a:r>
              <a:rPr lang="sr-Cyrl-CS" sz="2000" smtClean="0">
                <a:solidFill>
                  <a:srgbClr val="99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контура хоризонталног пресека</a:t>
            </a:r>
            <a:endParaRPr lang="sr-Cyrl-CS" sz="2000" smtClean="0">
              <a:solidFill>
                <a:srgbClr val="99FF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- на нивоу средине сва три корена обично је овоидног корена </a:t>
            </a:r>
            <a:endParaRPr lang="sr-Cyrl-CS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- пресеци оба букална корена шири су букоорално, док је пресек</a:t>
            </a:r>
            <a:b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</a:br>
            <a:r>
              <a:rPr lang="sr-Cyrl-CS" sz="2000" smtClean="0"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     палатиналног корена шири мезиодистално</a:t>
            </a:r>
            <a:endParaRPr lang="sr-Cyrl-CS" sz="20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4035" name="Picture 5" descr="8,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5105400"/>
            <a:ext cx="2098675" cy="173037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44036" name="Picture 8" descr="8,1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93938" y="5105400"/>
            <a:ext cx="2170112" cy="1709738"/>
          </a:xfrm>
          <a:ln>
            <a:solidFill>
              <a:srgbClr val="F1F129"/>
            </a:solidFill>
          </a:ln>
        </p:spPr>
      </p:pic>
      <p:pic>
        <p:nvPicPr>
          <p:cNvPr id="44037" name="Picture 7" descr="8,1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7388" y="5106988"/>
            <a:ext cx="2265362" cy="1662112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44038" name="Picture 14" descr="8,107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58000" y="5105400"/>
            <a:ext cx="2254250" cy="1666875"/>
          </a:xfrm>
          <a:ln>
            <a:solidFill>
              <a:srgbClr val="F1F129"/>
            </a:solidFill>
          </a:ln>
        </p:spPr>
      </p:pic>
      <p:sp>
        <p:nvSpPr>
          <p:cNvPr id="44039" name="Text Box 1"/>
          <p:cNvSpPr txBox="1">
            <a:spLocks noChangeArrowheads="1"/>
          </p:cNvSpPr>
          <p:nvPr/>
        </p:nvSpPr>
        <p:spPr bwMode="auto">
          <a:xfrm>
            <a:off x="76200" y="6019800"/>
            <a:ext cx="1190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бук</a:t>
            </a:r>
          </a:p>
        </p:txBody>
      </p:sp>
      <p:sp>
        <p:nvSpPr>
          <p:cNvPr id="44040" name="Text Box 1"/>
          <p:cNvSpPr txBox="1">
            <a:spLocks noChangeArrowheads="1"/>
          </p:cNvSpPr>
          <p:nvPr/>
        </p:nvSpPr>
        <p:spPr bwMode="auto">
          <a:xfrm>
            <a:off x="2209800" y="6011863"/>
            <a:ext cx="136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палат.</a:t>
            </a:r>
          </a:p>
        </p:txBody>
      </p:sp>
      <p:sp>
        <p:nvSpPr>
          <p:cNvPr id="44041" name="Text Box 1"/>
          <p:cNvSpPr txBox="1">
            <a:spLocks noChangeArrowheads="1"/>
          </p:cNvSpPr>
          <p:nvPr/>
        </p:nvSpPr>
        <p:spPr bwMode="auto">
          <a:xfrm>
            <a:off x="4572000" y="5867400"/>
            <a:ext cx="1238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мез.</a:t>
            </a:r>
          </a:p>
        </p:txBody>
      </p:sp>
      <p:sp>
        <p:nvSpPr>
          <p:cNvPr id="44042" name="Text Box 1"/>
          <p:cNvSpPr txBox="1">
            <a:spLocks noChangeArrowheads="1"/>
          </p:cNvSpPr>
          <p:nvPr/>
        </p:nvSpPr>
        <p:spPr bwMode="auto">
          <a:xfrm>
            <a:off x="6783388" y="5867400"/>
            <a:ext cx="1254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 - дист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5637213" cy="2344738"/>
          </a:xfrm>
        </p:spPr>
        <p:txBody>
          <a:bodyPr/>
          <a:lstStyle/>
          <a:p>
            <a:pPr>
              <a:buFontTx/>
              <a:buNone/>
            </a:pPr>
            <a:r>
              <a:rPr lang="sr-Cyrl-CS" sz="1600" b="1" smtClean="0"/>
              <a:t>1. ПРИСУСТВО </a:t>
            </a:r>
            <a:r>
              <a:rPr lang="sr-Latn-CS" altLang="en-US" sz="1600" b="1" smtClean="0"/>
              <a:t>CARABELLI</a:t>
            </a:r>
            <a:r>
              <a:rPr lang="sr-Latn-CS" sz="1600" smtClean="0"/>
              <a:t>-еве</a:t>
            </a:r>
            <a:r>
              <a:rPr lang="sr-Latn-CS" altLang="en-US" sz="1600" smtClean="0"/>
              <a:t> </a:t>
            </a:r>
            <a:r>
              <a:rPr lang="sr-Cyrl-CS" sz="1600" b="1" smtClean="0"/>
              <a:t>КВРЖИЦЕ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2. ПРЕДЊИ ТРАНСВЕРЗАЛНИ ГРЕБЕН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3. ИЗРАЖЕНОСТ КОСОГ ГРЕБЕНА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4. ПОМОЋНИ ТУБЕРКУЛУМИ НА МЕЗИЈАЛНОМ МГ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5. БРОЈ И РАСПОРЕД ДОПУНСКИХ БРАЗДА И СТИЛЕТА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6. БУКАЛНЕ ЈАМИЦЕ</a:t>
            </a:r>
            <a:endParaRPr lang="sr-Latn-CS" altLang="en-US" sz="1600" b="1" smtClean="0"/>
          </a:p>
          <a:p>
            <a:pPr>
              <a:buFontTx/>
              <a:buNone/>
            </a:pPr>
            <a:r>
              <a:rPr lang="sr-Cyrl-CS" sz="1600" b="1" smtClean="0"/>
              <a:t>7. ИРЕГУЛАРНОСТ КОРЕНСКИХ ГРАНА</a:t>
            </a:r>
            <a:endParaRPr lang="sr-Latn-CS" altLang="en-US" sz="1600" b="1" smtClean="0"/>
          </a:p>
        </p:txBody>
      </p:sp>
      <p:pic>
        <p:nvPicPr>
          <p:cNvPr id="45058" name="Picture 11" descr="8,103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43200" y="3989388"/>
            <a:ext cx="5638800" cy="2640012"/>
          </a:xfrm>
          <a:ln>
            <a:solidFill>
              <a:srgbClr val="F1F129"/>
            </a:solidFill>
          </a:ln>
        </p:spPr>
      </p:pic>
      <p:sp>
        <p:nvSpPr>
          <p:cNvPr id="45059" name="AutoShape 12"/>
          <p:cNvSpPr>
            <a:spLocks noChangeArrowheads="1"/>
          </p:cNvSpPr>
          <p:nvPr/>
        </p:nvSpPr>
        <p:spPr bwMode="auto">
          <a:xfrm>
            <a:off x="4038600" y="4038600"/>
            <a:ext cx="409575" cy="823913"/>
          </a:xfrm>
          <a:prstGeom prst="downArrow">
            <a:avLst>
              <a:gd name="adj1" fmla="val 50000"/>
              <a:gd name="adj2" fmla="val 502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5060" name="AutoShape 13"/>
          <p:cNvSpPr>
            <a:spLocks noChangeArrowheads="1"/>
          </p:cNvSpPr>
          <p:nvPr/>
        </p:nvSpPr>
        <p:spPr bwMode="auto">
          <a:xfrm>
            <a:off x="7620000" y="4114800"/>
            <a:ext cx="333375" cy="442913"/>
          </a:xfrm>
          <a:prstGeom prst="downArrow">
            <a:avLst>
              <a:gd name="adj1" fmla="val 50000"/>
              <a:gd name="adj2" fmla="val 3317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3013" name="WordArt 14"/>
          <p:cNvSpPr>
            <a:spLocks noChangeArrowheads="1" noChangeShapeType="1" noTextEdit="1"/>
          </p:cNvSpPr>
          <p:nvPr/>
        </p:nvSpPr>
        <p:spPr bwMode="auto">
          <a:xfrm>
            <a:off x="349250" y="152400"/>
            <a:ext cx="864235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6425" cy="1143000"/>
          </a:xfrm>
        </p:spPr>
        <p:txBody>
          <a:bodyPr anchorCtr="1"/>
          <a:lstStyle/>
          <a:p>
            <a:r>
              <a:rPr lang="sr-Latn-CS" altLang="en-US" smtClean="0">
                <a:solidFill>
                  <a:srgbClr val="629BE6"/>
                </a:solidFill>
              </a:rPr>
              <a:t>Kласа</a:t>
            </a:r>
            <a:r>
              <a:rPr lang="sr-Cyrl-CS" smtClean="0">
                <a:solidFill>
                  <a:srgbClr val="629BE6"/>
                </a:solidFill>
              </a:rPr>
              <a:t> сталних молара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4876800"/>
            <a:ext cx="70104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 b="1" smtClean="0">
                <a:solidFill>
                  <a:srgbClr val="F1F129"/>
                </a:solidFill>
              </a:rPr>
              <a:t>    ПРВИ</a:t>
            </a:r>
            <a:r>
              <a:rPr lang="sr-Latn-CS" sz="2400" b="1" smtClean="0"/>
              <a:t> (ШЕСТОГOДИШЊИ)</a:t>
            </a:r>
          </a:p>
          <a:p>
            <a:pPr>
              <a:lnSpc>
                <a:spcPct val="80000"/>
              </a:lnSpc>
            </a:pPr>
            <a:r>
              <a:rPr lang="sr-Latn-CS" altLang="en-US" sz="2400" b="1" smtClean="0"/>
              <a:t>    </a:t>
            </a:r>
            <a:r>
              <a:rPr lang="sr-Latn-CS" sz="2400" b="1" smtClean="0">
                <a:solidFill>
                  <a:srgbClr val="23F788"/>
                </a:solidFill>
              </a:rPr>
              <a:t>ДРУГИ</a:t>
            </a:r>
            <a:r>
              <a:rPr lang="sr-Latn-CS" sz="2400" b="1" smtClean="0"/>
              <a:t> (ДВАНAЕСТОГОДИШЊИ)</a:t>
            </a:r>
          </a:p>
          <a:p>
            <a:pPr>
              <a:lnSpc>
                <a:spcPct val="80000"/>
              </a:lnSpc>
            </a:pPr>
            <a:r>
              <a:rPr lang="sr-Latn-CS" altLang="en-US" sz="2400" b="1" smtClean="0">
                <a:solidFill>
                  <a:schemeClr val="accent1"/>
                </a:solidFill>
              </a:rPr>
              <a:t>   </a:t>
            </a:r>
            <a:r>
              <a:rPr lang="sr-Latn-CS" sz="2400" b="1" smtClean="0">
                <a:solidFill>
                  <a:srgbClr val="FF3300"/>
                </a:solidFill>
              </a:rPr>
              <a:t>ТРЕЋИ</a:t>
            </a:r>
            <a:r>
              <a:rPr lang="sr-Latn-CS" sz="2400" b="1" smtClean="0"/>
              <a:t> (УМЊАК)</a:t>
            </a:r>
            <a:endParaRPr lang="sr-Cyrl-CS" sz="2400" b="1" smtClean="0"/>
          </a:p>
          <a:p>
            <a:pPr lvl="1">
              <a:lnSpc>
                <a:spcPct val="80000"/>
              </a:lnSpc>
            </a:pPr>
            <a:endParaRPr lang="sr-Latn-CS" altLang="en-US" sz="2000" smtClean="0"/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2" cstate="print"/>
          <a:srcRect l="-2274" t="22392" r="2274" b="22646"/>
          <a:stretch>
            <a:fillRect/>
          </a:stretch>
        </p:blipFill>
        <p:spPr bwMode="auto">
          <a:xfrm>
            <a:off x="1447800" y="2438400"/>
            <a:ext cx="6705600" cy="2057400"/>
          </a:xfrm>
          <a:prstGeom prst="rect">
            <a:avLst/>
          </a:prstGeom>
          <a:noFill/>
          <a:ln w="9525">
            <a:solidFill>
              <a:srgbClr val="99FF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ChangeArrowheads="1"/>
          </p:cNvSpPr>
          <p:nvPr/>
        </p:nvSpPr>
        <p:spPr bwMode="auto">
          <a:xfrm>
            <a:off x="685800" y="9906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sr-Cyrl-CS" sz="2400" b="1"/>
              <a:t>Aд 1. ПРИСУСТВО </a:t>
            </a:r>
            <a:r>
              <a:rPr lang="sr-Latn-CS" altLang="en-US" sz="2400" b="1"/>
              <a:t> CARABELLI</a:t>
            </a:r>
            <a:r>
              <a:rPr lang="sr-Latn-CS" sz="2400"/>
              <a:t>-e</a:t>
            </a:r>
            <a:r>
              <a:rPr lang="sr-Cyrl-CS" sz="2400"/>
              <a:t>в</a:t>
            </a:r>
            <a:r>
              <a:rPr lang="sr-Latn-CS" sz="2400"/>
              <a:t>e</a:t>
            </a:r>
            <a:r>
              <a:rPr lang="sr-Cyrl-CS" sz="2400"/>
              <a:t> КВРЖИЦЕ</a:t>
            </a:r>
            <a:endParaRPr lang="sr-Latn-CS" altLang="en-US" sz="2400" b="1"/>
          </a:p>
        </p:txBody>
      </p:sp>
      <p:sp>
        <p:nvSpPr>
          <p:cNvPr id="47106" name="Rectangle 8"/>
          <p:cNvSpPr>
            <a:spLocks noChangeArrowheads="1"/>
          </p:cNvSpPr>
          <p:nvPr/>
        </p:nvSpPr>
        <p:spPr bwMode="auto">
          <a:xfrm>
            <a:off x="228600" y="3217863"/>
            <a:ext cx="42592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sr-Latn-CS" altLang="en-US" sz="2000" b="1">
                <a:solidFill>
                  <a:srgbClr val="99FF66"/>
                </a:solidFill>
              </a:rPr>
              <a:t>a</a:t>
            </a:r>
            <a:r>
              <a:rPr lang="sr-Latn-CS" altLang="en-US" sz="2000" b="1"/>
              <a:t> – </a:t>
            </a:r>
            <a:r>
              <a:rPr lang="sr-Latn-CS" sz="2000" b="1">
                <a:solidFill>
                  <a:srgbClr val="99FF66"/>
                </a:solidFill>
              </a:rPr>
              <a:t>CARABELLI-e</a:t>
            </a:r>
            <a:r>
              <a:rPr lang="sr-Cyrl-CS" sz="2000" b="1">
                <a:solidFill>
                  <a:srgbClr val="99FF66"/>
                </a:solidFill>
              </a:rPr>
              <a:t>в</a:t>
            </a:r>
            <a:r>
              <a:rPr lang="sr-Latn-CS" sz="2000" b="1">
                <a:solidFill>
                  <a:srgbClr val="99FF66"/>
                </a:solidFill>
              </a:rPr>
              <a:t>a</a:t>
            </a:r>
            <a:r>
              <a:rPr lang="sr-Cyrl-CS" sz="2000" b="1">
                <a:solidFill>
                  <a:srgbClr val="99FF66"/>
                </a:solidFill>
              </a:rPr>
              <a:t> БРАЗДА</a:t>
            </a:r>
            <a:r>
              <a:rPr lang="sr-Latn-CS" altLang="en-US" sz="2000" b="1">
                <a:solidFill>
                  <a:srgbClr val="99FF66"/>
                </a:solidFill>
              </a:rPr>
              <a:t> </a:t>
            </a:r>
          </a:p>
          <a:p>
            <a:pPr eaLnBrk="0" hangingPunct="0"/>
            <a:r>
              <a:rPr lang="sr-Cyrl-CS" sz="2000" b="1">
                <a:solidFill>
                  <a:schemeClr val="accent1"/>
                </a:solidFill>
              </a:rPr>
              <a:t>б</a:t>
            </a:r>
            <a:r>
              <a:rPr lang="sr-Latn-CS" altLang="en-US" sz="2000" b="1"/>
              <a:t> – </a:t>
            </a:r>
            <a:r>
              <a:rPr lang="sr-Latn-CS" sz="2000" b="1">
                <a:solidFill>
                  <a:schemeClr val="accent1"/>
                </a:solidFill>
              </a:rPr>
              <a:t>CARABELLI-e</a:t>
            </a:r>
            <a:r>
              <a:rPr lang="sr-Cyrl-CS" sz="2000" b="1">
                <a:solidFill>
                  <a:schemeClr val="accent1"/>
                </a:solidFill>
              </a:rPr>
              <a:t>в</a:t>
            </a:r>
            <a:r>
              <a:rPr lang="sr-Latn-CS" sz="2000" b="1">
                <a:solidFill>
                  <a:schemeClr val="accent1"/>
                </a:solidFill>
              </a:rPr>
              <a:t>a</a:t>
            </a:r>
            <a:r>
              <a:rPr lang="sr-Cyrl-CS" sz="2000" b="1">
                <a:solidFill>
                  <a:schemeClr val="accent1"/>
                </a:solidFill>
              </a:rPr>
              <a:t> ЈАМИЦА</a:t>
            </a:r>
            <a:r>
              <a:rPr lang="sr-Latn-CS" sz="2000" b="1"/>
              <a:t> </a:t>
            </a:r>
          </a:p>
          <a:p>
            <a:pPr eaLnBrk="0" hangingPunct="0"/>
            <a:r>
              <a:rPr lang="sr-Cyrl-CS" sz="2000" b="1">
                <a:solidFill>
                  <a:srgbClr val="FF3300"/>
                </a:solidFill>
              </a:rPr>
              <a:t>в</a:t>
            </a:r>
            <a:r>
              <a:rPr lang="sr-Latn-CS" altLang="en-US" sz="2000" b="1"/>
              <a:t> – </a:t>
            </a:r>
            <a:r>
              <a:rPr lang="sr-Cyrl-CS" sz="2000" b="1">
                <a:solidFill>
                  <a:srgbClr val="FF3300"/>
                </a:solidFill>
              </a:rPr>
              <a:t>ИЗРАЖЕН</a:t>
            </a:r>
            <a:r>
              <a:rPr lang="sr-Latn-CS" sz="2000" b="1">
                <a:solidFill>
                  <a:srgbClr val="FF3300"/>
                </a:solidFill>
              </a:rPr>
              <a:t> CARABELLI-e</a:t>
            </a:r>
            <a:r>
              <a:rPr lang="sr-Cyrl-CS" sz="2000" b="1">
                <a:solidFill>
                  <a:srgbClr val="FF3300"/>
                </a:solidFill>
              </a:rPr>
              <a:t>в</a:t>
            </a:r>
            <a:endParaRPr lang="sr-Latn-CS" altLang="en-US" sz="2000" b="1">
              <a:solidFill>
                <a:srgbClr val="FF3300"/>
              </a:solidFill>
            </a:endParaRPr>
          </a:p>
          <a:p>
            <a:pPr eaLnBrk="0" hangingPunct="0"/>
            <a:r>
              <a:rPr lang="sr-Cyrl-CS" sz="2000" b="1">
                <a:solidFill>
                  <a:srgbClr val="FF3300"/>
                </a:solidFill>
              </a:rPr>
              <a:t>      ТУБЕРКУЛУМ</a:t>
            </a:r>
            <a:r>
              <a:rPr lang="sr-Latn-CS" sz="2000" b="1">
                <a:solidFill>
                  <a:srgbClr val="FF3300"/>
                </a:solidFill>
              </a:rPr>
              <a:t> </a:t>
            </a:r>
          </a:p>
          <a:p>
            <a:pPr eaLnBrk="0" hangingPunct="0"/>
            <a:r>
              <a:rPr lang="sr-Cyrl-CS" sz="2000" b="1">
                <a:solidFill>
                  <a:srgbClr val="F723B0"/>
                </a:solidFill>
              </a:rPr>
              <a:t>г</a:t>
            </a:r>
            <a:r>
              <a:rPr lang="sr-Latn-CS" altLang="en-US" sz="2000" b="1"/>
              <a:t> – </a:t>
            </a:r>
            <a:r>
              <a:rPr lang="sr-Cyrl-CS" sz="2000" b="1">
                <a:solidFill>
                  <a:srgbClr val="F723B0"/>
                </a:solidFill>
              </a:rPr>
              <a:t>СЛАБО ИЗРАЖЕН</a:t>
            </a:r>
            <a:r>
              <a:rPr lang="sr-Latn-CS" sz="2000" b="1">
                <a:solidFill>
                  <a:srgbClr val="F723B0"/>
                </a:solidFill>
              </a:rPr>
              <a:t> </a:t>
            </a:r>
          </a:p>
          <a:p>
            <a:pPr eaLnBrk="0" hangingPunct="0"/>
            <a:r>
              <a:rPr lang="sr-Latn-CS" sz="2000" b="1">
                <a:solidFill>
                  <a:srgbClr val="F723B0"/>
                </a:solidFill>
              </a:rPr>
              <a:t>      CARABELLI-e</a:t>
            </a:r>
            <a:r>
              <a:rPr lang="sr-Cyrl-CS" sz="2000" b="1">
                <a:solidFill>
                  <a:srgbClr val="F723B0"/>
                </a:solidFill>
              </a:rPr>
              <a:t>в</a:t>
            </a:r>
            <a:r>
              <a:rPr lang="sr-Latn-CS" sz="2000" b="1">
                <a:solidFill>
                  <a:srgbClr val="F723B0"/>
                </a:solidFill>
              </a:rPr>
              <a:t> </a:t>
            </a:r>
            <a:r>
              <a:rPr lang="sr-Cyrl-CS" sz="2000" b="1">
                <a:solidFill>
                  <a:srgbClr val="F723B0"/>
                </a:solidFill>
              </a:rPr>
              <a:t>ТУБЕРКУЛУМ</a:t>
            </a:r>
            <a:endParaRPr lang="sr-Latn-CS" altLang="en-US" sz="2000" b="1">
              <a:solidFill>
                <a:srgbClr val="F723B0"/>
              </a:solidFill>
            </a:endParaRPr>
          </a:p>
        </p:txBody>
      </p:sp>
      <p:pic>
        <p:nvPicPr>
          <p:cNvPr id="47107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00200"/>
            <a:ext cx="4170363" cy="4530725"/>
          </a:xfrm>
          <a:ln>
            <a:solidFill>
              <a:srgbClr val="F1F129"/>
            </a:solidFill>
          </a:ln>
        </p:spPr>
      </p:pic>
      <p:sp>
        <p:nvSpPr>
          <p:cNvPr id="47108" name="AutoShape 11"/>
          <p:cNvSpPr>
            <a:spLocks noChangeArrowheads="1"/>
          </p:cNvSpPr>
          <p:nvPr/>
        </p:nvSpPr>
        <p:spPr bwMode="auto">
          <a:xfrm rot="-962866">
            <a:off x="4954588" y="2981325"/>
            <a:ext cx="452437" cy="304800"/>
          </a:xfrm>
          <a:prstGeom prst="rightArrow">
            <a:avLst>
              <a:gd name="adj1" fmla="val 50000"/>
              <a:gd name="adj2" fmla="val 37061"/>
            </a:avLst>
          </a:prstGeom>
          <a:solidFill>
            <a:srgbClr val="99FF66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7109" name="AutoShape 15"/>
          <p:cNvSpPr>
            <a:spLocks noChangeArrowheads="1"/>
          </p:cNvSpPr>
          <p:nvPr/>
        </p:nvSpPr>
        <p:spPr bwMode="auto">
          <a:xfrm rot="-962866">
            <a:off x="7086600" y="2676525"/>
            <a:ext cx="528638" cy="304800"/>
          </a:xfrm>
          <a:prstGeom prst="rightArrow">
            <a:avLst>
              <a:gd name="adj1" fmla="val 50000"/>
              <a:gd name="adj2" fmla="val 433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7110" name="AutoShape 17"/>
          <p:cNvSpPr>
            <a:spLocks noChangeArrowheads="1"/>
          </p:cNvSpPr>
          <p:nvPr/>
        </p:nvSpPr>
        <p:spPr bwMode="auto">
          <a:xfrm rot="-8100311">
            <a:off x="6094413" y="5637213"/>
            <a:ext cx="528637" cy="304800"/>
          </a:xfrm>
          <a:prstGeom prst="rightArrow">
            <a:avLst>
              <a:gd name="adj1" fmla="val 50000"/>
              <a:gd name="adj2" fmla="val 4335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7111" name="WordArt 18"/>
          <p:cNvSpPr>
            <a:spLocks noChangeArrowheads="1" noChangeShapeType="1" noTextEdit="1"/>
          </p:cNvSpPr>
          <p:nvPr/>
        </p:nvSpPr>
        <p:spPr bwMode="auto">
          <a:xfrm>
            <a:off x="609600" y="228600"/>
            <a:ext cx="76295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9600" b="1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7112" name="Text Box 19"/>
          <p:cNvSpPr txBox="1">
            <a:spLocks noChangeArrowheads="1"/>
          </p:cNvSpPr>
          <p:nvPr/>
        </p:nvSpPr>
        <p:spPr bwMode="auto">
          <a:xfrm>
            <a:off x="4700588" y="3240088"/>
            <a:ext cx="3540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2400" b="1">
                <a:solidFill>
                  <a:srgbClr val="99FF66"/>
                </a:solidFill>
              </a:rPr>
              <a:t>a</a:t>
            </a:r>
            <a:endParaRPr lang="sr-Cyrl-CS" sz="2400" b="1">
              <a:solidFill>
                <a:srgbClr val="99FF66"/>
              </a:solidFill>
            </a:endParaRPr>
          </a:p>
        </p:txBody>
      </p:sp>
      <p:sp>
        <p:nvSpPr>
          <p:cNvPr id="47113" name="Text Box 20"/>
          <p:cNvSpPr txBox="1">
            <a:spLocks noChangeArrowheads="1"/>
          </p:cNvSpPr>
          <p:nvPr/>
        </p:nvSpPr>
        <p:spPr bwMode="auto">
          <a:xfrm>
            <a:off x="6750050" y="3217863"/>
            <a:ext cx="37465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Cyrl-CS" sz="2400" b="1">
                <a:solidFill>
                  <a:schemeClr val="accent1"/>
                </a:solidFill>
              </a:rPr>
              <a:t>б</a:t>
            </a:r>
          </a:p>
        </p:txBody>
      </p:sp>
      <p:sp>
        <p:nvSpPr>
          <p:cNvPr id="47114" name="Text Box 22"/>
          <p:cNvSpPr txBox="1">
            <a:spLocks noChangeArrowheads="1"/>
          </p:cNvSpPr>
          <p:nvPr/>
        </p:nvSpPr>
        <p:spPr bwMode="auto">
          <a:xfrm>
            <a:off x="4684713" y="5656263"/>
            <a:ext cx="37465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Cyrl-CS" sz="2400" b="1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47115" name="Text Box 23"/>
          <p:cNvSpPr txBox="1">
            <a:spLocks noChangeArrowheads="1"/>
          </p:cNvSpPr>
          <p:nvPr/>
        </p:nvSpPr>
        <p:spPr bwMode="auto">
          <a:xfrm>
            <a:off x="6753225" y="5638800"/>
            <a:ext cx="312738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Cyrl-CS" sz="2400" b="1">
                <a:solidFill>
                  <a:srgbClr val="F723B0"/>
                </a:solidFill>
              </a:rPr>
              <a:t>г</a:t>
            </a:r>
          </a:p>
        </p:txBody>
      </p:sp>
      <p:sp>
        <p:nvSpPr>
          <p:cNvPr id="47116" name="AutoShape 24"/>
          <p:cNvSpPr>
            <a:spLocks noChangeArrowheads="1"/>
          </p:cNvSpPr>
          <p:nvPr/>
        </p:nvSpPr>
        <p:spPr bwMode="auto">
          <a:xfrm rot="-962866">
            <a:off x="6858000" y="5410200"/>
            <a:ext cx="376238" cy="304800"/>
          </a:xfrm>
          <a:prstGeom prst="rightArrow">
            <a:avLst>
              <a:gd name="adj1" fmla="val 50000"/>
              <a:gd name="adj2" fmla="val 30819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9"/>
          <p:cNvSpPr>
            <a:spLocks noChangeArrowheads="1"/>
          </p:cNvSpPr>
          <p:nvPr/>
        </p:nvSpPr>
        <p:spPr bwMode="auto">
          <a:xfrm>
            <a:off x="219075" y="1279525"/>
            <a:ext cx="112887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sr-Cyrl-CS" sz="2000" b="1">
                <a:latin typeface="Tahoma" pitchFamily="34" charset="0"/>
              </a:rPr>
              <a:t>Aд 2. ПРЕДЊИ ТРАНСВЕРЗАЛНИ ГРЕБЕН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GB" altLang="en-US" sz="2000" b="1">
                <a:latin typeface="Tahoma" pitchFamily="34" charset="0"/>
              </a:rPr>
              <a:t>         (</a:t>
            </a:r>
            <a:r>
              <a:rPr lang="en-US" altLang="en-GB" sz="2000" b="1">
                <a:latin typeface="Tahoma" pitchFamily="34" charset="0"/>
              </a:rPr>
              <a:t>од темена МБ угла између мезијалног маргиналног и </a:t>
            </a:r>
            <a:br>
              <a:rPr lang="en-US" altLang="en-GB" sz="2000" b="1">
                <a:latin typeface="Tahoma" pitchFamily="34" charset="0"/>
              </a:rPr>
            </a:br>
            <a:r>
              <a:rPr lang="en-US" altLang="en-GB" sz="2000" b="1">
                <a:latin typeface="Tahoma" pitchFamily="34" charset="0"/>
              </a:rPr>
              <a:t>          унутрашњег триангуларног гребена МБк)</a:t>
            </a:r>
          </a:p>
        </p:txBody>
      </p:sp>
      <p:sp>
        <p:nvSpPr>
          <p:cNvPr id="49154" name="Text Box 10"/>
          <p:cNvSpPr txBox="1">
            <a:spLocks noChangeArrowheads="1"/>
          </p:cNvSpPr>
          <p:nvPr/>
        </p:nvSpPr>
        <p:spPr bwMode="auto">
          <a:xfrm>
            <a:off x="1295400" y="5410200"/>
            <a:ext cx="670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800" b="1">
                <a:solidFill>
                  <a:srgbClr val="C3B911"/>
                </a:solidFill>
              </a:rPr>
              <a:t>a</a:t>
            </a:r>
            <a:r>
              <a:rPr lang="sr-Latn-CS" sz="2000" b="1">
                <a:solidFill>
                  <a:srgbClr val="C3B911"/>
                </a:solidFill>
              </a:rPr>
              <a:t> </a:t>
            </a:r>
            <a:r>
              <a:rPr lang="sr-Latn-CS" sz="2000" b="1"/>
              <a:t>–</a:t>
            </a:r>
            <a:r>
              <a:rPr lang="sr-Latn-CS" sz="2000" b="1">
                <a:solidFill>
                  <a:srgbClr val="C3B911"/>
                </a:solidFill>
              </a:rPr>
              <a:t> </a:t>
            </a:r>
            <a:r>
              <a:rPr lang="sr-Cyrl-CS" sz="2000" b="1">
                <a:solidFill>
                  <a:srgbClr val="C3B911"/>
                </a:solidFill>
              </a:rPr>
              <a:t>СЛАБО РАЗВИЈЕН</a:t>
            </a:r>
            <a:r>
              <a:rPr lang="sr-Latn-CS" sz="2000" b="1">
                <a:solidFill>
                  <a:srgbClr val="F1F129"/>
                </a:solidFill>
              </a:rPr>
              <a:t>   </a:t>
            </a:r>
            <a:r>
              <a:rPr lang="sr-Cyrl-CS" sz="2800" b="1">
                <a:solidFill>
                  <a:srgbClr val="FF3300"/>
                </a:solidFill>
              </a:rPr>
              <a:t>б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Latn-CS" sz="2000" b="1"/>
              <a:t>–</a:t>
            </a:r>
            <a:r>
              <a:rPr lang="sr-Latn-CS" sz="2000" b="1">
                <a:solidFill>
                  <a:srgbClr val="FF0066"/>
                </a:solidFill>
              </a:rPr>
              <a:t> </a:t>
            </a:r>
            <a:r>
              <a:rPr lang="sr-Cyrl-CS" sz="2000" b="1">
                <a:solidFill>
                  <a:srgbClr val="FF3300"/>
                </a:solidFill>
              </a:rPr>
              <a:t>ВЕОМА ИЗРАЖЕН</a:t>
            </a:r>
            <a:endParaRPr lang="sr-Latn-CS" altLang="en-US" sz="2000" b="1">
              <a:solidFill>
                <a:srgbClr val="FF3300"/>
              </a:solidFill>
            </a:endParaRPr>
          </a:p>
        </p:txBody>
      </p:sp>
      <p:pic>
        <p:nvPicPr>
          <p:cNvPr id="49155" name="Picture 25" descr="8,1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7613" y="2430463"/>
            <a:ext cx="5940425" cy="2782887"/>
          </a:xfrm>
          <a:ln>
            <a:solidFill>
              <a:srgbClr val="F1F129"/>
            </a:solidFill>
          </a:ln>
        </p:spPr>
      </p:pic>
      <p:sp>
        <p:nvSpPr>
          <p:cNvPr id="49156" name="AutoShape 28"/>
          <p:cNvSpPr>
            <a:spLocks noChangeArrowheads="1"/>
          </p:cNvSpPr>
          <p:nvPr/>
        </p:nvSpPr>
        <p:spPr bwMode="auto">
          <a:xfrm>
            <a:off x="3429000" y="3657600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rgbClr val="F1F129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9157" name="AutoShape 29"/>
          <p:cNvSpPr>
            <a:spLocks noChangeArrowheads="1"/>
          </p:cNvSpPr>
          <p:nvPr/>
        </p:nvSpPr>
        <p:spPr bwMode="auto">
          <a:xfrm>
            <a:off x="6400800" y="3505200"/>
            <a:ext cx="457200" cy="381000"/>
          </a:xfrm>
          <a:prstGeom prst="leftArrow">
            <a:avLst>
              <a:gd name="adj1" fmla="val 50000"/>
              <a:gd name="adj2" fmla="val 3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43014" name="WordArt 31"/>
          <p:cNvSpPr>
            <a:spLocks noChangeArrowheads="1" noChangeShapeType="1" noTextEdit="1"/>
          </p:cNvSpPr>
          <p:nvPr/>
        </p:nvSpPr>
        <p:spPr bwMode="auto">
          <a:xfrm>
            <a:off x="609600" y="457200"/>
            <a:ext cx="7620000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9600" b="1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9159" name="Text Box 32"/>
          <p:cNvSpPr txBox="1">
            <a:spLocks noChangeArrowheads="1"/>
          </p:cNvSpPr>
          <p:nvPr/>
        </p:nvSpPr>
        <p:spPr bwMode="auto">
          <a:xfrm>
            <a:off x="1255713" y="4741863"/>
            <a:ext cx="3540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2400" b="1">
                <a:solidFill>
                  <a:srgbClr val="F1F129"/>
                </a:solidFill>
              </a:rPr>
              <a:t>a</a:t>
            </a:r>
            <a:endParaRPr lang="sr-Cyrl-CS" sz="2400" b="1">
              <a:solidFill>
                <a:srgbClr val="F1F129"/>
              </a:solidFill>
            </a:endParaRPr>
          </a:p>
        </p:txBody>
      </p:sp>
      <p:sp>
        <p:nvSpPr>
          <p:cNvPr id="49160" name="Text Box 35"/>
          <p:cNvSpPr txBox="1">
            <a:spLocks noChangeArrowheads="1"/>
          </p:cNvSpPr>
          <p:nvPr/>
        </p:nvSpPr>
        <p:spPr bwMode="auto">
          <a:xfrm>
            <a:off x="4572000" y="47244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CS" sz="2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47113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2000" contrast="18000"/>
          </a:blip>
          <a:srcRect/>
          <a:stretch>
            <a:fillRect/>
          </a:stretch>
        </p:blipFill>
        <p:spPr>
          <a:xfrm>
            <a:off x="1255713" y="2128838"/>
            <a:ext cx="6892925" cy="2495550"/>
          </a:xfrm>
          <a:ln>
            <a:solidFill>
              <a:srgbClr val="F1F129"/>
            </a:solidFill>
          </a:ln>
        </p:spPr>
      </p:pic>
      <p:sp>
        <p:nvSpPr>
          <p:cNvPr id="51202" name="Rectangle 10"/>
          <p:cNvSpPr>
            <a:spLocks noChangeArrowheads="1"/>
          </p:cNvSpPr>
          <p:nvPr/>
        </p:nvSpPr>
        <p:spPr bwMode="auto">
          <a:xfrm>
            <a:off x="2128838" y="1371600"/>
            <a:ext cx="5918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sr-Cyrl-CS" sz="2400" b="1"/>
              <a:t>Aд 3. ИЗРАЖЕНОСТ КОСОГ ГРЕБЕНА</a:t>
            </a:r>
            <a:endParaRPr lang="sr-Latn-CS" altLang="en-US" sz="2400" b="1"/>
          </a:p>
        </p:txBody>
      </p:sp>
      <p:sp>
        <p:nvSpPr>
          <p:cNvPr id="51203" name="Text Box 11"/>
          <p:cNvSpPr txBox="1">
            <a:spLocks noChangeArrowheads="1"/>
          </p:cNvSpPr>
          <p:nvPr/>
        </p:nvSpPr>
        <p:spPr bwMode="auto">
          <a:xfrm>
            <a:off x="1698625" y="4800600"/>
            <a:ext cx="59213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800" b="1">
                <a:solidFill>
                  <a:srgbClr val="99FF66"/>
                </a:solidFill>
              </a:rPr>
              <a:t>a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Latn-CS" sz="2000" b="1"/>
              <a:t>–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Cyrl-CS" sz="2000" b="1">
                <a:solidFill>
                  <a:srgbClr val="99FF66"/>
                </a:solidFill>
              </a:rPr>
              <a:t>КОНТИНУИРАН ГРЕБЕН</a:t>
            </a:r>
            <a:endParaRPr lang="sr-Latn-CS" sz="2000" b="1">
              <a:solidFill>
                <a:srgbClr val="99FF66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sr-Cyrl-CS" sz="2800" b="1">
                <a:solidFill>
                  <a:srgbClr val="FF3300"/>
                </a:solidFill>
              </a:rPr>
              <a:t>б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Latn-CS" sz="2000" b="1"/>
              <a:t>–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Cyrl-CS" sz="2000" b="1">
                <a:solidFill>
                  <a:srgbClr val="FF3300"/>
                </a:solidFill>
              </a:rPr>
              <a:t>ДЕЛИМИЧНО ДИСКОНТИНУИРАН</a:t>
            </a:r>
            <a:endParaRPr lang="sr-Latn-CS" sz="2000" b="1">
              <a:solidFill>
                <a:srgbClr val="FF33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sr-Cyrl-CS" sz="2800" b="1">
                <a:solidFill>
                  <a:schemeClr val="accent1"/>
                </a:solidFill>
              </a:rPr>
              <a:t>в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Latn-CS" sz="2000" b="1"/>
              <a:t>–</a:t>
            </a:r>
            <a:r>
              <a:rPr lang="sr-Latn-CS" sz="2000" b="1">
                <a:solidFill>
                  <a:srgbClr val="F1F129"/>
                </a:solidFill>
              </a:rPr>
              <a:t> </a:t>
            </a:r>
            <a:r>
              <a:rPr lang="sr-Cyrl-CS" sz="2000" b="1">
                <a:solidFill>
                  <a:schemeClr val="accent1"/>
                </a:solidFill>
              </a:rPr>
              <a:t>ПРЕКИНУТ ДИСТАЛНОМ БРАЗДОМ</a:t>
            </a:r>
            <a:endParaRPr lang="sr-Latn-CS" altLang="en-US" sz="2000" b="1">
              <a:solidFill>
                <a:schemeClr val="accent1"/>
              </a:solidFill>
            </a:endParaRPr>
          </a:p>
        </p:txBody>
      </p:sp>
      <p:sp>
        <p:nvSpPr>
          <p:cNvPr id="51204" name="AutoShape 12"/>
          <p:cNvSpPr>
            <a:spLocks noChangeArrowheads="1"/>
          </p:cNvSpPr>
          <p:nvPr/>
        </p:nvSpPr>
        <p:spPr bwMode="auto">
          <a:xfrm rot="-2034703">
            <a:off x="1447800" y="3276600"/>
            <a:ext cx="747713" cy="304800"/>
          </a:xfrm>
          <a:prstGeom prst="rightArrow">
            <a:avLst>
              <a:gd name="adj1" fmla="val 50000"/>
              <a:gd name="adj2" fmla="val 61249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sr-Cyrl-CS"/>
          </a:p>
        </p:txBody>
      </p:sp>
      <p:sp>
        <p:nvSpPr>
          <p:cNvPr id="51205" name="AutoShape 13"/>
          <p:cNvSpPr>
            <a:spLocks noChangeArrowheads="1"/>
          </p:cNvSpPr>
          <p:nvPr/>
        </p:nvSpPr>
        <p:spPr bwMode="auto">
          <a:xfrm rot="-1764820">
            <a:off x="3733800" y="3505200"/>
            <a:ext cx="671513" cy="304800"/>
          </a:xfrm>
          <a:prstGeom prst="rightArrow">
            <a:avLst>
              <a:gd name="adj1" fmla="val 50000"/>
              <a:gd name="adj2" fmla="val 5500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1206" name="AutoShape 14"/>
          <p:cNvSpPr>
            <a:spLocks noChangeArrowheads="1"/>
          </p:cNvSpPr>
          <p:nvPr/>
        </p:nvSpPr>
        <p:spPr bwMode="auto">
          <a:xfrm rot="-8752722">
            <a:off x="6705600" y="3505200"/>
            <a:ext cx="671513" cy="304800"/>
          </a:xfrm>
          <a:prstGeom prst="rightArrow">
            <a:avLst>
              <a:gd name="adj1" fmla="val 50000"/>
              <a:gd name="adj2" fmla="val 55007"/>
            </a:avLst>
          </a:prstGeom>
          <a:solidFill>
            <a:schemeClr val="bg2"/>
          </a:solidFill>
          <a:ln w="9525">
            <a:solidFill>
              <a:srgbClr val="F723B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eaLnBrk="0" hangingPunct="0"/>
            <a:endParaRPr lang="sr-Cyrl-CS"/>
          </a:p>
        </p:txBody>
      </p:sp>
      <p:sp>
        <p:nvSpPr>
          <p:cNvPr id="49159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08" name="Text Box 16"/>
          <p:cNvSpPr txBox="1">
            <a:spLocks noChangeArrowheads="1"/>
          </p:cNvSpPr>
          <p:nvPr/>
        </p:nvSpPr>
        <p:spPr bwMode="auto">
          <a:xfrm>
            <a:off x="1295400" y="41910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Latn-CS" sz="2400" b="1">
                <a:solidFill>
                  <a:srgbClr val="99FF66"/>
                </a:solidFill>
              </a:rPr>
              <a:t>a</a:t>
            </a:r>
            <a:endParaRPr lang="sr-Cyrl-CS" sz="2400" b="1">
              <a:solidFill>
                <a:srgbClr val="99FF66"/>
              </a:solidFill>
            </a:endParaRPr>
          </a:p>
        </p:txBody>
      </p:sp>
      <p:sp>
        <p:nvSpPr>
          <p:cNvPr id="51209" name="Text Box 17"/>
          <p:cNvSpPr txBox="1">
            <a:spLocks noChangeArrowheads="1"/>
          </p:cNvSpPr>
          <p:nvPr/>
        </p:nvSpPr>
        <p:spPr bwMode="auto">
          <a:xfrm>
            <a:off x="3581400" y="41910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CS" sz="2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51210" name="Text Box 18"/>
          <p:cNvSpPr txBox="1">
            <a:spLocks noChangeArrowheads="1"/>
          </p:cNvSpPr>
          <p:nvPr/>
        </p:nvSpPr>
        <p:spPr bwMode="auto">
          <a:xfrm>
            <a:off x="5903913" y="4132263"/>
            <a:ext cx="374650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Cyrl-CS" sz="2400" b="1">
                <a:solidFill>
                  <a:schemeClr val="accent1"/>
                </a:solidFill>
              </a:rPr>
              <a:t>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ChangeArrowheads="1"/>
          </p:cNvSpPr>
          <p:nvPr/>
        </p:nvSpPr>
        <p:spPr bwMode="auto">
          <a:xfrm>
            <a:off x="1524000" y="838200"/>
            <a:ext cx="518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sr-Latn-CS" sz="2400" b="1">
                <a:solidFill>
                  <a:schemeClr val="tx2"/>
                </a:solidFill>
              </a:rPr>
              <a:t/>
            </a:r>
            <a:br>
              <a:rPr lang="sr-Latn-CS" sz="2400" b="1">
                <a:solidFill>
                  <a:schemeClr val="tx2"/>
                </a:solidFill>
              </a:rPr>
            </a:br>
            <a:r>
              <a:rPr lang="sr-Cyrl-CS" sz="2400" b="1"/>
              <a:t>Aд</a:t>
            </a:r>
            <a:r>
              <a:rPr lang="en-US" altLang="en-US" sz="2400" b="1"/>
              <a:t> 3</a:t>
            </a:r>
            <a:r>
              <a:rPr lang="sr-Latn-CS" altLang="en-US" sz="2400" b="1"/>
              <a:t>. </a:t>
            </a:r>
            <a:r>
              <a:rPr lang="sr-Latn-CS" sz="2400" b="1" i="1"/>
              <a:t>CRISTA OBLIQUA</a:t>
            </a:r>
            <a:endParaRPr lang="sr-Latn-CS" altLang="en-US" sz="2400" b="1" i="1"/>
          </a:p>
        </p:txBody>
      </p:sp>
      <p:sp>
        <p:nvSpPr>
          <p:cNvPr id="53250" name="Text Box 8"/>
          <p:cNvSpPr txBox="1">
            <a:spLocks noChangeArrowheads="1"/>
          </p:cNvSpPr>
          <p:nvPr/>
        </p:nvSpPr>
        <p:spPr bwMode="auto">
          <a:xfrm>
            <a:off x="990600" y="5410200"/>
            <a:ext cx="6934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altLang="en-US" sz="2800" b="1">
                <a:solidFill>
                  <a:srgbClr val="99FF66"/>
                </a:solidFill>
              </a:rPr>
              <a:t>a</a:t>
            </a:r>
            <a:r>
              <a:rPr lang="sr-Latn-CS" altLang="en-US" sz="2800" b="1"/>
              <a:t> </a:t>
            </a:r>
            <a:r>
              <a:rPr lang="sr-Latn-CS" sz="2000" b="1"/>
              <a:t>– </a:t>
            </a:r>
            <a:r>
              <a:rPr lang="sr-Cyrl-CS" sz="2000" b="1">
                <a:solidFill>
                  <a:srgbClr val="99FF66"/>
                </a:solidFill>
              </a:rPr>
              <a:t>УМЕРЕНО РАЗВИЈЕНА</a:t>
            </a:r>
            <a:r>
              <a:rPr lang="sr-Latn-CS" sz="2000" b="1"/>
              <a:t>   </a:t>
            </a:r>
            <a:r>
              <a:rPr lang="sr-Cyrl-CS" sz="2800" b="1">
                <a:solidFill>
                  <a:schemeClr val="accent1"/>
                </a:solidFill>
              </a:rPr>
              <a:t>б</a:t>
            </a:r>
            <a:r>
              <a:rPr lang="sr-Latn-CS" sz="2000" b="1"/>
              <a:t> – </a:t>
            </a:r>
            <a:r>
              <a:rPr lang="sr-Cyrl-CS" sz="2000" b="1">
                <a:solidFill>
                  <a:schemeClr val="accent1"/>
                </a:solidFill>
              </a:rPr>
              <a:t>ДОБРО ИЗРАЖЕНА</a:t>
            </a:r>
            <a:endParaRPr lang="sr-Latn-CS" altLang="en-US" sz="2000" b="1">
              <a:solidFill>
                <a:schemeClr val="accent1"/>
              </a:solidFill>
            </a:endParaRPr>
          </a:p>
        </p:txBody>
      </p:sp>
      <p:pic>
        <p:nvPicPr>
          <p:cNvPr id="53251" name="Picture 25" descr="8,1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18000" contrast="36000"/>
          </a:blip>
          <a:srcRect/>
          <a:stretch>
            <a:fillRect/>
          </a:stretch>
        </p:blipFill>
        <p:spPr>
          <a:xfrm>
            <a:off x="1065213" y="1901825"/>
            <a:ext cx="6321425" cy="3187700"/>
          </a:xfrm>
          <a:ln>
            <a:solidFill>
              <a:srgbClr val="F1F129"/>
            </a:solidFill>
          </a:ln>
        </p:spPr>
      </p:pic>
      <p:sp>
        <p:nvSpPr>
          <p:cNvPr id="53252" name="AutoShape 26"/>
          <p:cNvSpPr>
            <a:spLocks noChangeArrowheads="1"/>
          </p:cNvSpPr>
          <p:nvPr/>
        </p:nvSpPr>
        <p:spPr bwMode="auto">
          <a:xfrm rot="2693731">
            <a:off x="1762125" y="2792413"/>
            <a:ext cx="747713" cy="333375"/>
          </a:xfrm>
          <a:prstGeom prst="rightArrow">
            <a:avLst>
              <a:gd name="adj1" fmla="val 50000"/>
              <a:gd name="adj2" fmla="val 55999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3253" name="AutoShape 27"/>
          <p:cNvSpPr>
            <a:spLocks noChangeArrowheads="1"/>
          </p:cNvSpPr>
          <p:nvPr/>
        </p:nvSpPr>
        <p:spPr bwMode="auto">
          <a:xfrm rot="3020416">
            <a:off x="4949826" y="2781300"/>
            <a:ext cx="844550" cy="333375"/>
          </a:xfrm>
          <a:prstGeom prst="rightArrow">
            <a:avLst>
              <a:gd name="adj1" fmla="val 50000"/>
              <a:gd name="adj2" fmla="val 632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3254" name="Text Box 29"/>
          <p:cNvSpPr txBox="1">
            <a:spLocks noChangeArrowheads="1"/>
          </p:cNvSpPr>
          <p:nvPr/>
        </p:nvSpPr>
        <p:spPr bwMode="auto">
          <a:xfrm>
            <a:off x="1187450" y="4662488"/>
            <a:ext cx="4127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2400" b="1">
                <a:solidFill>
                  <a:srgbClr val="99FF66"/>
                </a:solidFill>
              </a:rPr>
              <a:t>a</a:t>
            </a:r>
            <a:endParaRPr lang="sr-Cyrl-CS" sz="2400" b="1">
              <a:solidFill>
                <a:srgbClr val="99FF66"/>
              </a:solidFill>
            </a:endParaRPr>
          </a:p>
        </p:txBody>
      </p:sp>
      <p:sp>
        <p:nvSpPr>
          <p:cNvPr id="53255" name="Text Box 30"/>
          <p:cNvSpPr txBox="1">
            <a:spLocks noChangeArrowheads="1"/>
          </p:cNvSpPr>
          <p:nvPr/>
        </p:nvSpPr>
        <p:spPr bwMode="auto">
          <a:xfrm>
            <a:off x="4251325" y="4662488"/>
            <a:ext cx="3968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CS" sz="2400" b="1">
                <a:solidFill>
                  <a:schemeClr val="accent1"/>
                </a:solidFill>
              </a:rPr>
              <a:t>б</a:t>
            </a:r>
          </a:p>
        </p:txBody>
      </p:sp>
      <p:sp>
        <p:nvSpPr>
          <p:cNvPr id="51208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ChangeArrowheads="1"/>
          </p:cNvSpPr>
          <p:nvPr/>
        </p:nvSpPr>
        <p:spPr bwMode="auto">
          <a:xfrm>
            <a:off x="762000" y="11430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sr-Cyrl-CS" sz="2400" b="1"/>
              <a:t>Aд</a:t>
            </a:r>
            <a:r>
              <a:rPr lang="en-US" altLang="en-US" sz="2400" b="1"/>
              <a:t> 4</a:t>
            </a:r>
            <a:r>
              <a:rPr lang="sr-Cyrl-CS" sz="2400" b="1"/>
              <a:t>. ТУБЕРКУЛУМ НА МЕЗИЈАЛНОМ МГ</a:t>
            </a:r>
          </a:p>
        </p:txBody>
      </p:sp>
      <p:sp>
        <p:nvSpPr>
          <p:cNvPr id="55298" name="Text Box 9"/>
          <p:cNvSpPr txBox="1">
            <a:spLocks noChangeArrowheads="1"/>
          </p:cNvSpPr>
          <p:nvPr/>
        </p:nvSpPr>
        <p:spPr bwMode="auto">
          <a:xfrm>
            <a:off x="1600200" y="5500688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Cyrl-CS" sz="2800" b="1">
                <a:solidFill>
                  <a:srgbClr val="99FF66"/>
                </a:solidFill>
              </a:rPr>
              <a:t>а</a:t>
            </a:r>
            <a:r>
              <a:rPr lang="sr-Latn-CS" altLang="en-US" sz="2800" b="1">
                <a:solidFill>
                  <a:srgbClr val="99FF66"/>
                </a:solidFill>
              </a:rPr>
              <a:t>-</a:t>
            </a:r>
            <a:r>
              <a:rPr lang="sr-Latn-CS" sz="2000" b="1"/>
              <a:t> </a:t>
            </a:r>
            <a:r>
              <a:rPr lang="sr-Cyrl-CS" sz="2000" b="1">
                <a:solidFill>
                  <a:srgbClr val="99FF66"/>
                </a:solidFill>
              </a:rPr>
              <a:t>ЈАКО ИЗРАЖЕН</a:t>
            </a:r>
            <a:r>
              <a:rPr lang="sr-Latn-CS" sz="2000" b="1"/>
              <a:t>    </a:t>
            </a:r>
            <a:r>
              <a:rPr lang="sr-Cyrl-CS" sz="2800" b="1">
                <a:solidFill>
                  <a:schemeClr val="accent1"/>
                </a:solidFill>
              </a:rPr>
              <a:t>б</a:t>
            </a:r>
            <a:r>
              <a:rPr lang="sr-Latn-CS" sz="2000" b="1"/>
              <a:t> – </a:t>
            </a:r>
            <a:r>
              <a:rPr lang="sr-Cyrl-CS" sz="2000" b="1">
                <a:solidFill>
                  <a:schemeClr val="accent1"/>
                </a:solidFill>
              </a:rPr>
              <a:t>ВЕЋИ БРОЈ ТУБЕРКУЛУМА</a:t>
            </a:r>
            <a:endParaRPr lang="sr-Latn-CS" altLang="en-US" sz="2000" b="1">
              <a:solidFill>
                <a:schemeClr val="accent1"/>
              </a:solidFill>
            </a:endParaRPr>
          </a:p>
        </p:txBody>
      </p:sp>
      <p:pic>
        <p:nvPicPr>
          <p:cNvPr id="55299" name="Picture 11" descr="8,11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98613" y="1976438"/>
            <a:ext cx="6034087" cy="3346450"/>
          </a:xfrm>
          <a:solidFill>
            <a:srgbClr val="99FF66"/>
          </a:solidFill>
          <a:ln>
            <a:solidFill>
              <a:srgbClr val="F1F129"/>
            </a:solidFill>
          </a:ln>
        </p:spPr>
      </p:pic>
      <p:sp>
        <p:nvSpPr>
          <p:cNvPr id="55300" name="AutoShape 12"/>
          <p:cNvSpPr>
            <a:spLocks noChangeArrowheads="1"/>
          </p:cNvSpPr>
          <p:nvPr/>
        </p:nvSpPr>
        <p:spPr bwMode="auto">
          <a:xfrm rot="-6552400">
            <a:off x="2986088" y="4862512"/>
            <a:ext cx="609600" cy="333375"/>
          </a:xfrm>
          <a:prstGeom prst="rightArrow">
            <a:avLst>
              <a:gd name="adj1" fmla="val 50000"/>
              <a:gd name="adj2" fmla="val 45655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5301" name="Text Box 15"/>
          <p:cNvSpPr txBox="1">
            <a:spLocks noChangeArrowheads="1"/>
          </p:cNvSpPr>
          <p:nvPr/>
        </p:nvSpPr>
        <p:spPr bwMode="auto">
          <a:xfrm>
            <a:off x="1676400" y="4891088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2400" b="1">
                <a:solidFill>
                  <a:srgbClr val="99FF66"/>
                </a:solidFill>
              </a:rPr>
              <a:t>a</a:t>
            </a:r>
            <a:endParaRPr lang="sr-Cyrl-CS" sz="2400" b="1">
              <a:solidFill>
                <a:srgbClr val="99FF66"/>
              </a:solidFill>
            </a:endParaRPr>
          </a:p>
        </p:txBody>
      </p:sp>
      <p:sp>
        <p:nvSpPr>
          <p:cNvPr id="55302" name="Text Box 16"/>
          <p:cNvSpPr txBox="1">
            <a:spLocks noChangeArrowheads="1"/>
          </p:cNvSpPr>
          <p:nvPr/>
        </p:nvSpPr>
        <p:spPr bwMode="auto">
          <a:xfrm>
            <a:off x="4724400" y="4876800"/>
            <a:ext cx="3968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CS" sz="2400" b="1">
                <a:solidFill>
                  <a:schemeClr val="accent1"/>
                </a:solidFill>
              </a:rPr>
              <a:t>б</a:t>
            </a:r>
          </a:p>
        </p:txBody>
      </p:sp>
      <p:sp>
        <p:nvSpPr>
          <p:cNvPr id="53255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>
          <a:xfrm>
            <a:off x="4811713" y="1749425"/>
            <a:ext cx="2676525" cy="3328988"/>
          </a:xfrm>
          <a:ln w="12700">
            <a:solidFill>
              <a:srgbClr val="F1F129"/>
            </a:solidFill>
          </a:ln>
        </p:spPr>
      </p:pic>
      <p:pic>
        <p:nvPicPr>
          <p:cNvPr id="57346" name="Picture 2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lum bright="-12000" contrast="18000"/>
          </a:blip>
          <a:srcRect/>
          <a:stretch>
            <a:fillRect/>
          </a:stretch>
        </p:blipFill>
        <p:spPr>
          <a:xfrm>
            <a:off x="1428750" y="1749425"/>
            <a:ext cx="3154363" cy="3328988"/>
          </a:xfrm>
          <a:ln w="12700">
            <a:solidFill>
              <a:srgbClr val="F1F129"/>
            </a:solidFill>
          </a:ln>
        </p:spPr>
      </p:pic>
      <p:sp>
        <p:nvSpPr>
          <p:cNvPr id="57347" name="Rectangle 17"/>
          <p:cNvSpPr>
            <a:spLocks noChangeArrowheads="1"/>
          </p:cNvSpPr>
          <p:nvPr/>
        </p:nvSpPr>
        <p:spPr bwMode="auto">
          <a:xfrm>
            <a:off x="1524000" y="8382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sr-Latn-CS" sz="2400" b="1">
                <a:solidFill>
                  <a:srgbClr val="F1F129"/>
                </a:solidFill>
              </a:rPr>
              <a:t/>
            </a:r>
            <a:br>
              <a:rPr lang="sr-Latn-CS" sz="2400" b="1">
                <a:solidFill>
                  <a:srgbClr val="F1F129"/>
                </a:solidFill>
              </a:rPr>
            </a:br>
            <a:r>
              <a:rPr lang="sr-Cyrl-CS" sz="2400" b="1"/>
              <a:t>Aд</a:t>
            </a:r>
            <a:r>
              <a:rPr lang="en-US" altLang="en-US" sz="2400" b="1"/>
              <a:t> 5</a:t>
            </a:r>
            <a:r>
              <a:rPr lang="sr-Cyrl-CS" sz="2400" b="1"/>
              <a:t>. ДОПУНСКЕ БРАЗДЕ И СТИЛЕТИ</a:t>
            </a:r>
          </a:p>
        </p:txBody>
      </p:sp>
      <p:sp>
        <p:nvSpPr>
          <p:cNvPr id="57348" name="Text Box 20"/>
          <p:cNvSpPr txBox="1">
            <a:spLocks noChangeArrowheads="1"/>
          </p:cNvSpPr>
          <p:nvPr/>
        </p:nvSpPr>
        <p:spPr bwMode="auto">
          <a:xfrm>
            <a:off x="914400" y="5394325"/>
            <a:ext cx="7315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 b="1">
                <a:solidFill>
                  <a:srgbClr val="99FF66"/>
                </a:solidFill>
              </a:rPr>
              <a:t>a</a:t>
            </a:r>
            <a:r>
              <a:rPr lang="sr-Latn-CS" b="1"/>
              <a:t> – </a:t>
            </a:r>
            <a:r>
              <a:rPr lang="sr-Cyrl-CS" b="1">
                <a:solidFill>
                  <a:srgbClr val="99FF66"/>
                </a:solidFill>
              </a:rPr>
              <a:t>БРОЈНЕ ДОПУНСКЕ БРАЗДЕ</a:t>
            </a:r>
            <a:r>
              <a:rPr lang="sr-Latn-CS" b="1"/>
              <a:t>     </a:t>
            </a:r>
          </a:p>
          <a:p>
            <a:pPr eaLnBrk="0" hangingPunct="0">
              <a:spcBef>
                <a:spcPct val="50000"/>
              </a:spcBef>
            </a:pPr>
            <a:r>
              <a:rPr lang="sr-Cyrl-CS" sz="2400" b="1">
                <a:solidFill>
                  <a:srgbClr val="FF3300"/>
                </a:solidFill>
              </a:rPr>
              <a:t>б</a:t>
            </a:r>
            <a:r>
              <a:rPr lang="sr-Latn-CS" b="1"/>
              <a:t> – </a:t>
            </a:r>
            <a:r>
              <a:rPr lang="sr-Cyrl-CS" b="1">
                <a:solidFill>
                  <a:srgbClr val="FF3300"/>
                </a:solidFill>
              </a:rPr>
              <a:t>СТИЛЕТИ НА САГИТАЛНОМ КВРЖИЧНОМ ГРЕБЕНУ</a:t>
            </a:r>
            <a:r>
              <a:rPr lang="sr-Latn-CS" b="1">
                <a:solidFill>
                  <a:srgbClr val="FF3300"/>
                </a:solidFill>
              </a:rPr>
              <a:t> M</a:t>
            </a:r>
            <a:r>
              <a:rPr lang="en-US" altLang="sr-Latn-CS" b="1">
                <a:solidFill>
                  <a:srgbClr val="FF3300"/>
                </a:solidFill>
              </a:rPr>
              <a:t>Б</a:t>
            </a:r>
            <a:r>
              <a:rPr lang="sr-Latn-CS" altLang="en-US" b="1">
                <a:solidFill>
                  <a:srgbClr val="FF3300"/>
                </a:solidFill>
              </a:rPr>
              <a:t>k</a:t>
            </a:r>
          </a:p>
        </p:txBody>
      </p:sp>
      <p:sp>
        <p:nvSpPr>
          <p:cNvPr id="57349" name="Rectangle 21"/>
          <p:cNvSpPr>
            <a:spLocks noChangeArrowheads="1"/>
          </p:cNvSpPr>
          <p:nvPr/>
        </p:nvSpPr>
        <p:spPr bwMode="auto">
          <a:xfrm>
            <a:off x="1600200" y="45720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800" b="1">
                <a:solidFill>
                  <a:srgbClr val="99FF66"/>
                </a:solidFill>
              </a:rPr>
              <a:t>a</a:t>
            </a:r>
            <a:endParaRPr lang="sr-Latn-CS" altLang="en-US" sz="2800" b="1">
              <a:solidFill>
                <a:srgbClr val="99FF66"/>
              </a:solidFill>
            </a:endParaRPr>
          </a:p>
        </p:txBody>
      </p:sp>
      <p:sp>
        <p:nvSpPr>
          <p:cNvPr id="57350" name="Rectangle 22"/>
          <p:cNvSpPr>
            <a:spLocks noChangeArrowheads="1"/>
          </p:cNvSpPr>
          <p:nvPr/>
        </p:nvSpPr>
        <p:spPr bwMode="auto">
          <a:xfrm>
            <a:off x="4876800" y="4572000"/>
            <a:ext cx="40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sz="2800" b="1">
                <a:solidFill>
                  <a:srgbClr val="FF3300"/>
                </a:solidFill>
              </a:rPr>
              <a:t>б</a:t>
            </a:r>
            <a:endParaRPr lang="sr-Latn-CS" altLang="en-US" sz="2800" b="1">
              <a:solidFill>
                <a:srgbClr val="FF3300"/>
              </a:solidFill>
            </a:endParaRPr>
          </a:p>
        </p:txBody>
      </p:sp>
      <p:sp>
        <p:nvSpPr>
          <p:cNvPr id="57351" name="AutoShape 29"/>
          <p:cNvSpPr>
            <a:spLocks noChangeArrowheads="1"/>
          </p:cNvSpPr>
          <p:nvPr/>
        </p:nvSpPr>
        <p:spPr bwMode="auto">
          <a:xfrm rot="2226497">
            <a:off x="5715000" y="4572000"/>
            <a:ext cx="381000" cy="457200"/>
          </a:xfrm>
          <a:prstGeom prst="upArrow">
            <a:avLst>
              <a:gd name="adj1" fmla="val 50000"/>
              <a:gd name="adj2" fmla="val 3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7352" name="AutoShape 30"/>
          <p:cNvSpPr>
            <a:spLocks noChangeArrowheads="1"/>
          </p:cNvSpPr>
          <p:nvPr/>
        </p:nvSpPr>
        <p:spPr bwMode="auto">
          <a:xfrm rot="-1834112">
            <a:off x="6934200" y="4648200"/>
            <a:ext cx="381000" cy="457200"/>
          </a:xfrm>
          <a:prstGeom prst="upArrow">
            <a:avLst>
              <a:gd name="adj1" fmla="val 50000"/>
              <a:gd name="adj2" fmla="val 3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5305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/>
          <p:cNvSpPr>
            <a:spLocks noChangeArrowheads="1"/>
          </p:cNvSpPr>
          <p:nvPr/>
        </p:nvSpPr>
        <p:spPr bwMode="auto">
          <a:xfrm>
            <a:off x="2133600" y="838200"/>
            <a:ext cx="525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sr-Latn-CS" sz="2400" b="1">
                <a:solidFill>
                  <a:srgbClr val="F1F129"/>
                </a:solidFill>
              </a:rPr>
              <a:t/>
            </a:r>
            <a:br>
              <a:rPr lang="sr-Latn-CS" sz="2400" b="1">
                <a:solidFill>
                  <a:srgbClr val="F1F129"/>
                </a:solidFill>
              </a:rPr>
            </a:br>
            <a:r>
              <a:rPr lang="sr-Cyrl-CS" sz="2400" b="1"/>
              <a:t>Aд </a:t>
            </a:r>
            <a:r>
              <a:rPr lang="en-US" altLang="sr-Cyrl-CS" sz="2400" b="1"/>
              <a:t>6</a:t>
            </a:r>
            <a:r>
              <a:rPr lang="sr-Cyrl-CS" sz="2400" b="1"/>
              <a:t>. БУКАЛНА ЈАМИЦА</a:t>
            </a:r>
          </a:p>
        </p:txBody>
      </p:sp>
      <p:pic>
        <p:nvPicPr>
          <p:cNvPr id="5939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2000" contrast="12000"/>
          </a:blip>
          <a:srcRect/>
          <a:stretch>
            <a:fillRect/>
          </a:stretch>
        </p:blipFill>
        <p:spPr>
          <a:xfrm>
            <a:off x="3216275" y="1598613"/>
            <a:ext cx="2703513" cy="4497387"/>
          </a:xfrm>
          <a:ln w="12700">
            <a:solidFill>
              <a:srgbClr val="F1F129"/>
            </a:solidFill>
          </a:ln>
        </p:spPr>
      </p:pic>
      <p:sp>
        <p:nvSpPr>
          <p:cNvPr id="59395" name="AutoShape 10"/>
          <p:cNvSpPr>
            <a:spLocks noChangeArrowheads="1"/>
          </p:cNvSpPr>
          <p:nvPr/>
        </p:nvSpPr>
        <p:spPr bwMode="auto">
          <a:xfrm rot="342635">
            <a:off x="4572000" y="5257800"/>
            <a:ext cx="609600" cy="381000"/>
          </a:xfrm>
          <a:prstGeom prst="leftArrow">
            <a:avLst>
              <a:gd name="adj1" fmla="val 50000"/>
              <a:gd name="adj2" fmla="val 4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9396" name="Text Box 11"/>
          <p:cNvSpPr txBox="1">
            <a:spLocks noChangeArrowheads="1"/>
          </p:cNvSpPr>
          <p:nvPr/>
        </p:nvSpPr>
        <p:spPr bwMode="auto">
          <a:xfrm>
            <a:off x="2514600" y="6248400"/>
            <a:ext cx="4633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b="1">
                <a:solidFill>
                  <a:srgbClr val="FF3300"/>
                </a:solidFill>
              </a:rPr>
              <a:t>ДОБРО ИЗРАЖЕНА БУКАЛНА ЈАМИЦА</a:t>
            </a:r>
          </a:p>
        </p:txBody>
      </p:sp>
      <p:sp>
        <p:nvSpPr>
          <p:cNvPr id="57349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4"/>
          <p:cNvSpPr>
            <a:spLocks noChangeArrowheads="1"/>
          </p:cNvSpPr>
          <p:nvPr/>
        </p:nvSpPr>
        <p:spPr bwMode="auto">
          <a:xfrm>
            <a:off x="990600" y="6096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sr-Latn-CS" sz="2400" b="1">
                <a:solidFill>
                  <a:srgbClr val="F1F129"/>
                </a:solidFill>
              </a:rPr>
              <a:t/>
            </a:r>
            <a:br>
              <a:rPr lang="sr-Latn-CS" sz="2400" b="1">
                <a:solidFill>
                  <a:srgbClr val="F1F129"/>
                </a:solidFill>
              </a:rPr>
            </a:br>
            <a:r>
              <a:rPr lang="sr-Latn-CS" sz="2400" b="1"/>
              <a:t>A</a:t>
            </a:r>
            <a:r>
              <a:rPr lang="sr-Cyrl-CS" sz="2400" b="1"/>
              <a:t>д</a:t>
            </a:r>
            <a:r>
              <a:rPr lang="sr-Latn-CS" sz="2400" b="1"/>
              <a:t> </a:t>
            </a:r>
            <a:r>
              <a:rPr lang="en-US" altLang="sr-Latn-CS" sz="2400" b="1"/>
              <a:t>7</a:t>
            </a:r>
            <a:r>
              <a:rPr lang="sr-Latn-CS" sz="2400" b="1"/>
              <a:t>. </a:t>
            </a:r>
            <a:r>
              <a:rPr lang="sr-Cyrl-CS" sz="2400" b="1"/>
              <a:t>ИРЕГУЛАРНОСТ КОРЕНСКИХ ГРАНА</a:t>
            </a:r>
          </a:p>
        </p:txBody>
      </p:sp>
      <p:pic>
        <p:nvPicPr>
          <p:cNvPr id="6144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>
          <a:xfrm>
            <a:off x="752475" y="1381125"/>
            <a:ext cx="7924800" cy="3733800"/>
          </a:xfrm>
          <a:ln w="12700">
            <a:solidFill>
              <a:srgbClr val="F1F129"/>
            </a:solidFill>
          </a:ln>
        </p:spPr>
      </p:pic>
      <p:sp>
        <p:nvSpPr>
          <p:cNvPr id="61443" name="Rectangle 8"/>
          <p:cNvSpPr>
            <a:spLocks noChangeArrowheads="1"/>
          </p:cNvSpPr>
          <p:nvPr/>
        </p:nvSpPr>
        <p:spPr bwMode="auto">
          <a:xfrm>
            <a:off x="677863" y="5262563"/>
            <a:ext cx="7524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altLang="en-US" sz="1600" b="1">
                <a:solidFill>
                  <a:srgbClr val="FF3300"/>
                </a:solidFill>
              </a:rPr>
              <a:t>a</a:t>
            </a:r>
            <a:r>
              <a:rPr lang="sr-Latn-CS" altLang="en-US" sz="1600" b="1"/>
              <a:t> –</a:t>
            </a:r>
            <a:r>
              <a:rPr lang="sr-Latn-CS" altLang="en-US" b="1"/>
              <a:t> </a:t>
            </a:r>
            <a:r>
              <a:rPr lang="sr-Cyrl-CS" sz="1600" b="1">
                <a:solidFill>
                  <a:srgbClr val="FF3300"/>
                </a:solidFill>
              </a:rPr>
              <a:t>ЕКСТРЕМНО КРИВЕ КОРЕНСКЕ ГРАНЕ</a:t>
            </a:r>
            <a:endParaRPr lang="sr-Latn-CS" sz="1600" b="1">
              <a:solidFill>
                <a:srgbClr val="FF3300"/>
              </a:solidFill>
            </a:endParaRPr>
          </a:p>
          <a:p>
            <a:pPr eaLnBrk="0" hangingPunct="0"/>
            <a:r>
              <a:rPr lang="sr-Cyrl-CS" sz="1600" b="1">
                <a:solidFill>
                  <a:schemeClr val="accent1"/>
                </a:solidFill>
              </a:rPr>
              <a:t>б</a:t>
            </a:r>
            <a:r>
              <a:rPr lang="sr-Latn-CS" altLang="en-US" sz="1600" b="1"/>
              <a:t> – </a:t>
            </a:r>
            <a:r>
              <a:rPr lang="sr-Cyrl-CS" sz="1600" b="1">
                <a:solidFill>
                  <a:schemeClr val="accent1"/>
                </a:solidFill>
              </a:rPr>
              <a:t>НАГЛА ИНКЛИНАЦИЈА КОРЕНСКИХ ГРАНА У АПИКАЛНОЈ ТРЕЋИНИ</a:t>
            </a:r>
            <a:endParaRPr lang="sr-Latn-CS" sz="1600" b="1">
              <a:solidFill>
                <a:schemeClr val="accent1"/>
              </a:solidFill>
            </a:endParaRPr>
          </a:p>
          <a:p>
            <a:pPr eaLnBrk="0" hangingPunct="0"/>
            <a:r>
              <a:rPr lang="sr-Cyrl-CS" sz="1600" b="1">
                <a:solidFill>
                  <a:srgbClr val="99FF66"/>
                </a:solidFill>
              </a:rPr>
              <a:t>в</a:t>
            </a:r>
            <a:r>
              <a:rPr lang="sr-Latn-CS" altLang="en-US" sz="1600" b="1"/>
              <a:t> – </a:t>
            </a:r>
            <a:r>
              <a:rPr lang="sr-Cyrl-CS" sz="1600" b="1">
                <a:solidFill>
                  <a:srgbClr val="99FF66"/>
                </a:solidFill>
              </a:rPr>
              <a:t>КРАТКА ДИСТОБУКАЛНА КОРЕНСКА ГРАНА</a:t>
            </a:r>
            <a:endParaRPr lang="sr-Latn-CS" sz="1600" b="1"/>
          </a:p>
          <a:p>
            <a:pPr eaLnBrk="0" hangingPunct="0"/>
            <a:r>
              <a:rPr lang="sr-Cyrl-CS" sz="1600" b="1">
                <a:solidFill>
                  <a:srgbClr val="C3B911"/>
                </a:solidFill>
              </a:rPr>
              <a:t>г</a:t>
            </a:r>
            <a:r>
              <a:rPr lang="sr-Latn-CS" altLang="en-US" sz="1600" b="1"/>
              <a:t> – </a:t>
            </a:r>
            <a:r>
              <a:rPr lang="sr-Cyrl-CS" sz="1600" b="1">
                <a:solidFill>
                  <a:srgbClr val="C3B911"/>
                </a:solidFill>
              </a:rPr>
              <a:t>ДИСТАЛНА ИНКЛИНАЦИЈА ДИСТОБУКАЛНЕ КОРЕНСКЕ ГРАНЕ</a:t>
            </a:r>
          </a:p>
        </p:txBody>
      </p:sp>
      <p:sp>
        <p:nvSpPr>
          <p:cNvPr id="61444" name="AutoShape 9"/>
          <p:cNvSpPr>
            <a:spLocks noChangeArrowheads="1"/>
          </p:cNvSpPr>
          <p:nvPr/>
        </p:nvSpPr>
        <p:spPr bwMode="auto">
          <a:xfrm rot="230748">
            <a:off x="5257800" y="2135188"/>
            <a:ext cx="685800" cy="381000"/>
          </a:xfrm>
          <a:prstGeom prst="leftArrow">
            <a:avLst>
              <a:gd name="adj1" fmla="val 50000"/>
              <a:gd name="adj2" fmla="val 4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61445" name="Text Box 11"/>
          <p:cNvSpPr txBox="1">
            <a:spLocks noChangeArrowheads="1"/>
          </p:cNvSpPr>
          <p:nvPr/>
        </p:nvSpPr>
        <p:spPr bwMode="auto">
          <a:xfrm>
            <a:off x="838200" y="45720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Latn-CS" sz="2400" b="1">
                <a:solidFill>
                  <a:srgbClr val="FF3300"/>
                </a:solidFill>
              </a:rPr>
              <a:t>a</a:t>
            </a:r>
            <a:endParaRPr lang="sr-Cyrl-CS" sz="2400" b="1">
              <a:solidFill>
                <a:srgbClr val="FF3300"/>
              </a:solidFill>
            </a:endParaRPr>
          </a:p>
        </p:txBody>
      </p:sp>
      <p:sp>
        <p:nvSpPr>
          <p:cNvPr id="61446" name="Text Box 12"/>
          <p:cNvSpPr txBox="1">
            <a:spLocks noChangeArrowheads="1"/>
          </p:cNvSpPr>
          <p:nvPr/>
        </p:nvSpPr>
        <p:spPr bwMode="auto">
          <a:xfrm>
            <a:off x="4572000" y="4572000"/>
            <a:ext cx="3048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sz="2400" b="1">
                <a:solidFill>
                  <a:srgbClr val="99FF66"/>
                </a:solidFill>
              </a:rPr>
              <a:t>в</a:t>
            </a:r>
          </a:p>
        </p:txBody>
      </p:sp>
      <p:sp>
        <p:nvSpPr>
          <p:cNvPr id="61447" name="Text Box 13"/>
          <p:cNvSpPr txBox="1">
            <a:spLocks noChangeArrowheads="1"/>
          </p:cNvSpPr>
          <p:nvPr/>
        </p:nvSpPr>
        <p:spPr bwMode="auto">
          <a:xfrm>
            <a:off x="2667000" y="4572000"/>
            <a:ext cx="381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sz="2400" b="1">
                <a:solidFill>
                  <a:schemeClr val="accent1"/>
                </a:solidFill>
              </a:rPr>
              <a:t>б</a:t>
            </a:r>
          </a:p>
        </p:txBody>
      </p:sp>
      <p:sp>
        <p:nvSpPr>
          <p:cNvPr id="61448" name="Text Box 14"/>
          <p:cNvSpPr txBox="1">
            <a:spLocks noChangeArrowheads="1"/>
          </p:cNvSpPr>
          <p:nvPr/>
        </p:nvSpPr>
        <p:spPr bwMode="auto">
          <a:xfrm>
            <a:off x="6781800" y="45720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sz="2400" b="1">
                <a:solidFill>
                  <a:srgbClr val="F1F129"/>
                </a:solidFill>
              </a:rPr>
              <a:t>г</a:t>
            </a:r>
          </a:p>
        </p:txBody>
      </p:sp>
      <p:sp>
        <p:nvSpPr>
          <p:cNvPr id="59401" name="WordArt 15"/>
          <p:cNvSpPr>
            <a:spLocks noChangeArrowheads="1" noChangeShapeType="1" noTextEdit="1"/>
          </p:cNvSpPr>
          <p:nvPr/>
        </p:nvSpPr>
        <p:spPr bwMode="auto">
          <a:xfrm>
            <a:off x="65088" y="201613"/>
            <a:ext cx="8970962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првог молара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/>
          <p:nvPr/>
        </p:nvSpPr>
        <p:spPr>
          <a:xfrm>
            <a:off x="152400" y="3789363"/>
            <a:ext cx="4572000" cy="25606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  ОПШТЕ КАРAКТЕРИСТИКЕ: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</a:t>
            </a:r>
          </a:p>
          <a:p>
            <a:pPr eaLnBrk="0" hangingPunct="0"/>
            <a:endParaRPr lang="sr-Latn-CS" sz="1600" b="1">
              <a:latin typeface="Tahoma" pitchFamily="34" charset="0"/>
            </a:endParaRPr>
          </a:p>
          <a:p>
            <a:pPr eaLnBrk="0" hangingPunct="0"/>
            <a:r>
              <a:rPr lang="sr-Latn-CS" sz="1600" b="1">
                <a:latin typeface="Tahoma" pitchFamily="34" charset="0"/>
              </a:rPr>
              <a:t>ПОЛOЖАЈ У </a:t>
            </a:r>
            <a:r>
              <a:rPr lang="en-US" sz="1600" b="1">
                <a:latin typeface="Tahoma" pitchFamily="34" charset="0"/>
              </a:rPr>
              <a:t>ЛУКУ:</a:t>
            </a:r>
            <a:br>
              <a:rPr lang="en-US" sz="1600" b="1">
                <a:latin typeface="Tahoma" pitchFamily="34" charset="0"/>
              </a:rPr>
            </a:br>
            <a:r>
              <a:rPr lang="en-US" sz="1600" b="1">
                <a:latin typeface="Tahoma" pitchFamily="34" charset="0"/>
              </a:rPr>
              <a:t>   - 7. зуб од медијалне линије   </a:t>
            </a:r>
            <a:br>
              <a:rPr lang="en-US" sz="1600" b="1">
                <a:latin typeface="Tahoma" pitchFamily="34" charset="0"/>
              </a:rPr>
            </a:br>
            <a:r>
              <a:rPr lang="en-US" sz="1600" b="1">
                <a:latin typeface="Tahoma" pitchFamily="34" charset="0"/>
              </a:rPr>
              <a:t>   - мезијално контактира са сталним</a:t>
            </a:r>
            <a:br>
              <a:rPr lang="en-US" sz="1600" b="1">
                <a:latin typeface="Tahoma" pitchFamily="34" charset="0"/>
              </a:rPr>
            </a:br>
            <a:r>
              <a:rPr lang="en-US" sz="1600" b="1">
                <a:latin typeface="Tahoma" pitchFamily="34" charset="0"/>
              </a:rPr>
              <a:t>     горњим 1., а дистално са 3. моларом</a:t>
            </a:r>
          </a:p>
          <a:p>
            <a:pPr eaLnBrk="0" hangingPunct="0">
              <a:buFont typeface="Arial" pitchFamily="34" charset="0"/>
              <a:buChar char="•"/>
            </a:pPr>
            <a:endParaRPr lang="en-US" sz="1600" b="1">
              <a:latin typeface="Tahoma" pitchFamily="34" charset="0"/>
            </a:endParaRPr>
          </a:p>
          <a:p>
            <a:pPr eaLnBrk="0" hangingPunct="0"/>
            <a:r>
              <a:rPr lang="sr-Latn-CS" altLang="en-US" sz="1600" b="1">
                <a:latin typeface="Tahoma" pitchFamily="34" charset="0"/>
              </a:rPr>
              <a:t>НОМЕНКЛАТУРА</a:t>
            </a:r>
            <a:endParaRPr lang="sr-Latn-CS" sz="1600" b="1">
              <a:solidFill>
                <a:srgbClr val="FFFF00"/>
              </a:solidFill>
              <a:latin typeface="Tahoma" pitchFamily="34" charset="0"/>
            </a:endParaRPr>
          </a:p>
          <a:p>
            <a:pPr lvl="1" eaLnBrk="0" hangingPunct="0"/>
            <a:endParaRPr lang="sr-Latn-CS" sz="1600" b="1">
              <a:solidFill>
                <a:srgbClr val="FFFF00"/>
              </a:solidFill>
              <a:latin typeface="Tahoma" pitchFamily="34" charset="0"/>
            </a:endParaRPr>
          </a:p>
          <a:p>
            <a:pPr lvl="1" eaLnBrk="0" hangingPunct="0"/>
            <a:r>
              <a:rPr lang="sr-Latn-CS" sz="1600" b="1">
                <a:solidFill>
                  <a:srgbClr val="FFFF00"/>
                </a:solidFill>
                <a:latin typeface="Tahoma" pitchFamily="34" charset="0"/>
              </a:rPr>
              <a:t>     </a:t>
            </a:r>
          </a:p>
        </p:txBody>
      </p:sp>
      <p:sp>
        <p:nvSpPr>
          <p:cNvPr id="61442" name="Rectangle 8"/>
          <p:cNvSpPr/>
          <p:nvPr/>
        </p:nvSpPr>
        <p:spPr>
          <a:xfrm>
            <a:off x="4572000" y="3455988"/>
            <a:ext cx="4572000" cy="31099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sym typeface="Arial" pitchFamily="34" charset="0"/>
              </a:rPr>
              <a:t> </a:t>
            </a:r>
            <a:r>
              <a:rPr lang="sr-Latn-CS" sz="1600" b="1">
                <a:latin typeface="Tahoma" pitchFamily="34" charset="0"/>
                <a:sym typeface="Arial" pitchFamily="34" charset="0"/>
              </a:rPr>
              <a:t>ОПШТИ ОБЛИК И ФУНКЦИЈА:</a:t>
            </a:r>
            <a:r>
              <a:rPr lang="sr-Latn-CS" b="1">
                <a:latin typeface="Tahoma" pitchFamily="34" charset="0"/>
                <a:sym typeface="Arial" pitchFamily="34" charset="0"/>
              </a:rPr>
              <a:t>             </a:t>
            </a:r>
            <a:endParaRPr lang="sr-Latn-CS" b="1">
              <a:latin typeface="Tahoma" pitchFamily="34" charset="0"/>
            </a:endParaRPr>
          </a:p>
          <a:p>
            <a:pPr lvl="1" eaLnBrk="0" hangingPunct="0">
              <a:buFont typeface="Arial" pitchFamily="34" charset="0"/>
              <a:buChar char="-"/>
            </a:pPr>
            <a:r>
              <a:rPr lang="sr-Latn-CS" sz="1200" b="1">
                <a:latin typeface="Tahoma" pitchFamily="34" charset="0"/>
                <a:sym typeface="Arial" pitchFamily="34" charset="0"/>
              </a:rPr>
              <a:t> КРУНА СЛИЧНА ОБЛИКУ КРУНЕ  </a:t>
            </a:r>
          </a:p>
          <a:p>
            <a:pPr lvl="1" eaLnBrk="0" hangingPunct="0"/>
            <a:r>
              <a:rPr lang="sr-Latn-CS" sz="1200" b="1">
                <a:latin typeface="Tahoma" pitchFamily="34" charset="0"/>
                <a:sym typeface="Arial" pitchFamily="34" charset="0"/>
              </a:rPr>
              <a:t>  СТАЛНОГ </a:t>
            </a:r>
            <a:r>
              <a:rPr lang="en-US" altLang="sr-Latn-CS" sz="1200" b="1">
                <a:latin typeface="Tahoma" pitchFamily="34" charset="0"/>
                <a:sym typeface="Arial" pitchFamily="34" charset="0"/>
              </a:rPr>
              <a:t>Г</a:t>
            </a:r>
            <a:r>
              <a:rPr lang="sr-Latn-CS" sz="1200" b="1">
                <a:latin typeface="Tahoma" pitchFamily="34" charset="0"/>
                <a:sym typeface="Arial" pitchFamily="34" charset="0"/>
              </a:rPr>
              <a:t>ОРЊЕГ ПРВОГ МОЛАРA</a:t>
            </a:r>
            <a:r>
              <a:rPr lang="en-US" altLang="sr-Latn-CS" sz="1200" b="1">
                <a:latin typeface="Tahoma" pitchFamily="34" charset="0"/>
                <a:sym typeface="Arial" pitchFamily="34" charset="0"/>
              </a:rPr>
              <a:t>, АЛИ МАЊА</a:t>
            </a:r>
            <a:br>
              <a:rPr lang="en-US" altLang="sr-Latn-CS" sz="1200" b="1">
                <a:latin typeface="Tahoma" pitchFamily="34" charset="0"/>
                <a:sym typeface="Arial" pitchFamily="34" charset="0"/>
              </a:rPr>
            </a:br>
            <a:r>
              <a:rPr lang="en-US" altLang="sr-Latn-CS" sz="1200" b="1">
                <a:latin typeface="Tahoma" pitchFamily="34" charset="0"/>
                <a:sym typeface="Arial" pitchFamily="34" charset="0"/>
              </a:rPr>
              <a:t>  (ПОСЕБНО МЕЗИОДИСТАЛНА ДИМЕНЗИЈА)</a:t>
            </a:r>
          </a:p>
          <a:p>
            <a:pPr lvl="1" eaLnBrk="0" hangingPunct="0"/>
            <a:r>
              <a:rPr lang="en-US" altLang="sr-Latn-CS" sz="1200" b="1">
                <a:latin typeface="Tahoma" pitchFamily="34" charset="0"/>
                <a:sym typeface="Arial" pitchFamily="34" charset="0"/>
              </a:rPr>
              <a:t>- КРУНА КРАЋА У ОКЛУЗОЦЕРВИК. ПРАВЦУ</a:t>
            </a:r>
          </a:p>
          <a:p>
            <a:pPr lvl="1" eaLnBrk="0" hangingPunct="0">
              <a:buFont typeface="Arial" pitchFamily="34" charset="0"/>
              <a:buChar char="-"/>
            </a:pPr>
            <a:r>
              <a:rPr lang="sr-Latn-CS" sz="1200" b="1">
                <a:latin typeface="Tahoma" pitchFamily="34" charset="0"/>
                <a:sym typeface="Arial" pitchFamily="34" charset="0"/>
              </a:rPr>
              <a:t> ОСНОВНА УЛОГА У ИНГЕСТИЈИ ЈЕ  </a:t>
            </a:r>
          </a:p>
          <a:p>
            <a:pPr lvl="1" eaLnBrk="0" hangingPunct="0"/>
            <a:r>
              <a:rPr lang="sr-Latn-CS" sz="1200" b="1">
                <a:latin typeface="Tahoma" pitchFamily="34" charset="0"/>
                <a:sym typeface="Arial" pitchFamily="34" charset="0"/>
              </a:rPr>
              <a:t>  МЛЕВEЊЕ  ХРАНЕ</a:t>
            </a:r>
          </a:p>
          <a:p>
            <a:pPr lvl="1" eaLnBrk="0" hangingPunct="0"/>
            <a:endParaRPr lang="sr-Latn-CS" b="1">
              <a:solidFill>
                <a:srgbClr val="629BE6"/>
              </a:solidFill>
              <a:latin typeface="Tahoma" pitchFamily="34" charset="0"/>
            </a:endParaRPr>
          </a:p>
          <a:p>
            <a:pPr lvl="1" eaLnBrk="0" hangingPunct="0"/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ПРАВИЛАН </a:t>
            </a:r>
            <a:r>
              <a:rPr lang="sr-Latn-CS" altLang="en-US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b="1">
                <a:latin typeface="Tahoma" pitchFamily="34" charset="0"/>
              </a:rPr>
              <a:t>ЗНАК УГЛА и ЛУКА и  </a:t>
            </a:r>
          </a:p>
          <a:p>
            <a:pPr eaLnBrk="0" hangingPunct="0"/>
            <a:r>
              <a:rPr lang="sr-Latn-CS" b="1">
                <a:solidFill>
                  <a:srgbClr val="FFFF00"/>
                </a:solidFill>
                <a:latin typeface="Tahoma" pitchFamily="34" charset="0"/>
              </a:rPr>
              <a:t>    </a:t>
            </a:r>
            <a:r>
              <a:rPr lang="sr-Latn-CS" altLang="en-US" b="1">
                <a:solidFill>
                  <a:srgbClr val="629BE6"/>
                </a:solidFill>
                <a:latin typeface="Tahoma" pitchFamily="34" charset="0"/>
              </a:rPr>
              <a:t>ДИСТАЛНИ</a:t>
            </a:r>
            <a:r>
              <a:rPr lang="sr-Latn-CS" b="1">
                <a:latin typeface="Tahoma" pitchFamily="34" charset="0"/>
              </a:rPr>
              <a:t>  НАГИБ КОРЕНА</a:t>
            </a:r>
          </a:p>
          <a:p>
            <a:pPr eaLnBrk="0" hangingPunct="0"/>
            <a:endParaRPr lang="sr-Latn-CS" b="1">
              <a:latin typeface="Tahoma" pitchFamily="34" charset="0"/>
            </a:endParaRPr>
          </a:p>
          <a:p>
            <a:pPr eaLnBrk="0" hangingPunct="0"/>
            <a:r>
              <a:rPr lang="sr-Latn-CS" b="1">
                <a:latin typeface="Tahoma" pitchFamily="34" charset="0"/>
              </a:rPr>
              <a:t>     ОБРАЗУЈЕ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ОКЛУЗАЛНУ ЈЕДИНI</a:t>
            </a:r>
            <a:r>
              <a:rPr lang="sr-Latn-CS" altLang="en-US" b="1">
                <a:solidFill>
                  <a:srgbClr val="629BE6"/>
                </a:solidFill>
                <a:latin typeface="Tahoma" pitchFamily="34" charset="0"/>
              </a:rPr>
              <a:t>ЦУ</a:t>
            </a:r>
            <a:r>
              <a:rPr lang="sr-Latn-CS" b="1">
                <a:latin typeface="Tahoma" pitchFamily="34" charset="0"/>
              </a:rPr>
              <a:t>   </a:t>
            </a:r>
          </a:p>
          <a:p>
            <a:pPr eaLnBrk="0" hangingPunct="0"/>
            <a:r>
              <a:rPr lang="sr-Latn-CS" b="1">
                <a:latin typeface="Tahoma" pitchFamily="34" charset="0"/>
              </a:rPr>
              <a:t>     СА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ДОЊИМ II M и III M</a:t>
            </a:r>
          </a:p>
        </p:txBody>
      </p:sp>
      <p:pic>
        <p:nvPicPr>
          <p:cNvPr id="63491" name="Picture 13" descr="8,103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152525"/>
            <a:ext cx="5110163" cy="2392363"/>
          </a:xfrm>
          <a:ln>
            <a:solidFill>
              <a:srgbClr val="F1F129"/>
            </a:solidFill>
          </a:ln>
        </p:spPr>
      </p:pic>
      <p:sp>
        <p:nvSpPr>
          <p:cNvPr id="63492" name="AutoShape 14"/>
          <p:cNvSpPr>
            <a:spLocks noChangeArrowheads="1"/>
          </p:cNvSpPr>
          <p:nvPr/>
        </p:nvSpPr>
        <p:spPr bwMode="auto">
          <a:xfrm>
            <a:off x="5638800" y="1228725"/>
            <a:ext cx="4572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63493" name="AutoShape 15"/>
          <p:cNvSpPr>
            <a:spLocks noChangeArrowheads="1"/>
          </p:cNvSpPr>
          <p:nvPr/>
        </p:nvSpPr>
        <p:spPr bwMode="auto">
          <a:xfrm>
            <a:off x="2514600" y="1228725"/>
            <a:ext cx="409575" cy="671513"/>
          </a:xfrm>
          <a:prstGeom prst="downArrow">
            <a:avLst>
              <a:gd name="adj1" fmla="val 50000"/>
              <a:gd name="adj2" fmla="val 409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57350" name="WordArt 16"/>
          <p:cNvSpPr>
            <a:spLocks noChangeArrowheads="1" noChangeShapeType="1" noTextEdit="1"/>
          </p:cNvSpPr>
          <p:nvPr/>
        </p:nvSpPr>
        <p:spPr bwMode="auto">
          <a:xfrm>
            <a:off x="990600" y="304800"/>
            <a:ext cx="6858000" cy="579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"/>
              </a:rPr>
              <a:t>СТАЛНИ ГОРЊИ ДРУГИ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"/>
            </a:endParaRPr>
          </a:p>
        </p:txBody>
      </p:sp>
      <p:sp>
        <p:nvSpPr>
          <p:cNvPr id="63495" name="Rectangle 18"/>
          <p:cNvSpPr>
            <a:spLocks noChangeArrowheads="1"/>
          </p:cNvSpPr>
          <p:nvPr/>
        </p:nvSpPr>
        <p:spPr bwMode="auto">
          <a:xfrm>
            <a:off x="6248400" y="210185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secund</a:t>
            </a:r>
            <a:r>
              <a:rPr lang="sr-Cyrl-CS" b="1" i="1"/>
              <a:t>us superior</a:t>
            </a:r>
          </a:p>
        </p:txBody>
      </p:sp>
      <p:sp>
        <p:nvSpPr>
          <p:cNvPr id="61448" name="Text Box 8"/>
          <p:cNvSpPr txBox="1"/>
          <p:nvPr/>
        </p:nvSpPr>
        <p:spPr>
          <a:xfrm>
            <a:off x="381000" y="5876925"/>
            <a:ext cx="3578225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sr-Latn-CS" sz="1400" b="1">
                <a:solidFill>
                  <a:srgbClr val="1E63BD"/>
                </a:solidFill>
              </a:rPr>
              <a:t>* стални горњи десни други молар: </a:t>
            </a:r>
            <a:r>
              <a:rPr lang="sr-Latn-CS" sz="1400" b="1">
                <a:solidFill>
                  <a:srgbClr val="1E63BD"/>
                </a:solidFill>
              </a:rPr>
              <a:t>1</a:t>
            </a:r>
            <a:r>
              <a:rPr lang="en-US" altLang="sr-Latn-CS" sz="1400" b="1">
                <a:solidFill>
                  <a:srgbClr val="1E63BD"/>
                </a:solidFill>
              </a:rPr>
              <a:t>7</a:t>
            </a:r>
          </a:p>
          <a:p>
            <a:r>
              <a:rPr lang="en-US" altLang="sr-Latn-CS" sz="1400" b="1">
                <a:solidFill>
                  <a:srgbClr val="1E63BD"/>
                </a:solidFill>
              </a:rPr>
              <a:t>* </a:t>
            </a:r>
            <a:r>
              <a:rPr lang="en-US" altLang="sr-Latn-CS" sz="1400" b="1">
                <a:solidFill>
                  <a:srgbClr val="1E63BD"/>
                </a:solidFill>
                <a:sym typeface="Arial" pitchFamily="34" charset="0"/>
              </a:rPr>
              <a:t>стални горњи леви други молар:   </a:t>
            </a:r>
            <a:r>
              <a:rPr lang="sr-Latn-CS" sz="1400" b="1">
                <a:solidFill>
                  <a:srgbClr val="1E63BD"/>
                </a:solidFill>
              </a:rPr>
              <a:t>2</a:t>
            </a:r>
            <a:r>
              <a:rPr lang="en-US" altLang="sr-Latn-CS" sz="1400" b="1">
                <a:solidFill>
                  <a:srgbClr val="1E63BD"/>
                </a:solidFill>
              </a:rPr>
              <a:t>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 hidden="1"/>
          <p:cNvSpPr>
            <a:spLocks noGrp="1" noChangeArrowheads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 anchorCtr="1"/>
          <a:lstStyle/>
          <a:p>
            <a:endParaRPr lang="sr-Latn-C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3490" name="Rectangle 4"/>
          <p:cNvSpPr>
            <a:spLocks noRot="1"/>
          </p:cNvSpPr>
          <p:nvPr/>
        </p:nvSpPr>
        <p:spPr>
          <a:xfrm>
            <a:off x="0" y="1752600"/>
            <a:ext cx="5105400" cy="39624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r>
              <a:rPr lang="sr-Latn-CS" b="1">
                <a:solidFill>
                  <a:srgbClr val="629BE6"/>
                </a:solidFill>
              </a:rPr>
              <a:t>ТАБЕЛА РАЗВОЈА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/>
              <a:t>         ПОЧЕТАК КАЛЦИФИКАЦИЈЕ   </a:t>
            </a:r>
            <a:r>
              <a:rPr lang="sr-Latn-CS" sz="1400" b="1">
                <a:solidFill>
                  <a:srgbClr val="629BE6"/>
                </a:solidFill>
              </a:rPr>
              <a:t>  2,5 – 3. </a:t>
            </a:r>
            <a:r>
              <a:rPr lang="sr-Latn-CS" altLang="en-US" sz="1400" b="1">
                <a:solidFill>
                  <a:srgbClr val="629BE6"/>
                </a:solidFill>
              </a:rPr>
              <a:t>ГОДИНЕ</a:t>
            </a:r>
            <a:r>
              <a:rPr lang="sr-Latn-CS" sz="1400" b="1">
                <a:solidFill>
                  <a:schemeClr val="tx2"/>
                </a:solidFill>
              </a:rPr>
              <a:t>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/>
              <a:t>         ФОРМИРАНА КРУНА                   </a:t>
            </a:r>
            <a:r>
              <a:rPr lang="sr-Latn-CS" sz="1400" b="1">
                <a:solidFill>
                  <a:srgbClr val="629BE6"/>
                </a:solidFill>
              </a:rPr>
              <a:t>7 –    8. ГОДИНА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>
                <a:solidFill>
                  <a:srgbClr val="FFFF00"/>
                </a:solidFill>
              </a:rPr>
              <a:t>         </a:t>
            </a:r>
            <a:r>
              <a:rPr lang="sr-Latn-CS" sz="1400" b="1"/>
              <a:t>ЕРУПЦИЈА	                          </a:t>
            </a:r>
            <a:r>
              <a:rPr lang="sr-Latn-CS" sz="1400" b="1">
                <a:solidFill>
                  <a:srgbClr val="629BE6"/>
                </a:solidFill>
              </a:rPr>
              <a:t>12 –  13. ГОДИНА</a:t>
            </a:r>
            <a:r>
              <a:rPr lang="sr-Latn-CS" sz="1400" b="1">
                <a:solidFill>
                  <a:srgbClr val="FFFF00"/>
                </a:solidFill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>
                <a:solidFill>
                  <a:srgbClr val="FFFF00"/>
                </a:solidFill>
              </a:rPr>
              <a:t>         </a:t>
            </a:r>
            <a:r>
              <a:rPr lang="sr-Latn-CS" sz="1400" b="1"/>
              <a:t>ЗАВРШЕН РАСТ КОРЕНА         </a:t>
            </a:r>
            <a:r>
              <a:rPr lang="sr-Latn-CS" sz="1400" b="1">
                <a:solidFill>
                  <a:srgbClr val="629BE6"/>
                </a:solidFill>
              </a:rPr>
              <a:t>14 –  16. ГОДИНА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sr-Latn-CS" sz="900" b="1">
              <a:solidFill>
                <a:srgbClr val="FFFF00"/>
              </a:solidFill>
            </a:endParaRP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sr-Latn-CS" sz="900" b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b="1">
              <a:solidFill>
                <a:srgbClr val="FFFF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b="1">
              <a:solidFill>
                <a:srgbClr val="FFFF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b="1">
              <a:solidFill>
                <a:srgbClr val="FFFF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r>
              <a:rPr lang="sr-Latn-CS" b="1">
                <a:solidFill>
                  <a:srgbClr val="629BE6"/>
                </a:solidFill>
              </a:rPr>
              <a:t>ДИМЕНЗИЈE СТАЛНОГ GOРЊEГ II 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sr-Latn-CS" sz="1400" b="1">
              <a:solidFill>
                <a:srgbClr val="99FF66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100" b="1"/>
              <a:t>           МД                 ЛП         </a:t>
            </a:r>
            <a:r>
              <a:rPr lang="sr-Latn-CS" altLang="en-US" sz="1100" b="1"/>
              <a:t>висина</a:t>
            </a:r>
            <a:r>
              <a:rPr lang="sr-Latn-CS" sz="1100" b="1"/>
              <a:t>     </a:t>
            </a:r>
            <a:r>
              <a:rPr lang="sr-Latn-CS" altLang="en-US" sz="1100" b="1"/>
              <a:t>дужина</a:t>
            </a:r>
            <a:r>
              <a:rPr lang="sr-Latn-CS" sz="1100" b="1"/>
              <a:t>        </a:t>
            </a:r>
            <a:r>
              <a:rPr lang="sr-Latn-CS" altLang="en-US" sz="1100" b="1"/>
              <a:t>укупна</a:t>
            </a:r>
            <a:r>
              <a:rPr lang="sr-Latn-CS" sz="1100" b="1"/>
              <a:t>                             </a:t>
            </a:r>
          </a:p>
          <a:p>
            <a:pPr marL="342900" indent="-342900">
              <a:lnSpc>
                <a:spcPct val="65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100" b="1"/>
              <a:t>        </a:t>
            </a:r>
            <a:r>
              <a:rPr lang="sr-Latn-CS" altLang="en-US" sz="1100" b="1"/>
              <a:t>ширина</a:t>
            </a:r>
            <a:r>
              <a:rPr lang="sr-Latn-CS" sz="1100" b="1"/>
              <a:t>       </a:t>
            </a:r>
            <a:r>
              <a:rPr lang="sr-Latn-CS" altLang="en-US" sz="1100" b="1"/>
              <a:t>ширина       круне</a:t>
            </a:r>
            <a:r>
              <a:rPr lang="sr-Latn-CS" sz="1100" b="1"/>
              <a:t>     </a:t>
            </a:r>
            <a:r>
              <a:rPr lang="sr-Latn-CS" altLang="en-US" sz="1100" b="1"/>
              <a:t>  коренa</a:t>
            </a:r>
            <a:r>
              <a:rPr lang="sr-Latn-CS" sz="1100" b="1"/>
              <a:t>        </a:t>
            </a:r>
            <a:r>
              <a:rPr lang="sr-Latn-CS" altLang="en-US" sz="1100" b="1"/>
              <a:t>дuжинa </a:t>
            </a:r>
            <a:r>
              <a:rPr lang="sr-Latn-CS" b="1"/>
              <a:t>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b="1">
                <a:solidFill>
                  <a:srgbClr val="629BE6"/>
                </a:solidFill>
              </a:rPr>
              <a:t>      </a:t>
            </a:r>
            <a:r>
              <a:rPr lang="sr-Latn-CS" sz="2000" b="1">
                <a:solidFill>
                  <a:srgbClr val="629BE6"/>
                </a:solidFill>
              </a:rPr>
              <a:t>9.5      11.0    7.0    11.5     18.5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</a:pPr>
            <a:endParaRPr lang="sr-Latn-CS" altLang="en-US" sz="2000">
              <a:solidFill>
                <a:srgbClr val="FFFF00"/>
              </a:solidFill>
            </a:endParaRPr>
          </a:p>
        </p:txBody>
      </p:sp>
      <p:pic>
        <p:nvPicPr>
          <p:cNvPr id="6553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95400"/>
            <a:ext cx="1924050" cy="1647825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6554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1295400"/>
            <a:ext cx="2057400" cy="1647825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65541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971800"/>
            <a:ext cx="1905000" cy="160020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6554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2971800"/>
            <a:ext cx="2057400" cy="160020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65543" name="Picture 15"/>
          <p:cNvPicPr>
            <a:picLocks noChangeAspect="1" noChangeArrowheads="1"/>
          </p:cNvPicPr>
          <p:nvPr/>
        </p:nvPicPr>
        <p:blipFill>
          <a:blip r:embed="rId7" cstate="print">
            <a:lum bright="-18000" contrast="12000"/>
          </a:blip>
          <a:srcRect/>
          <a:stretch>
            <a:fillRect/>
          </a:stretch>
        </p:blipFill>
        <p:spPr bwMode="auto">
          <a:xfrm>
            <a:off x="4953000" y="4572000"/>
            <a:ext cx="4038600" cy="2066925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63496" name="WordArt 16"/>
          <p:cNvSpPr>
            <a:spLocks noChangeArrowheads="1" noChangeShapeType="1" noTextEdit="1"/>
          </p:cNvSpPr>
          <p:nvPr/>
        </p:nvSpPr>
        <p:spPr bwMode="auto">
          <a:xfrm>
            <a:off x="1066800" y="304800"/>
            <a:ext cx="6858000" cy="579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СТАЛНИ ГОРЊИ ДРУГИ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5545" name="Text Box 17"/>
          <p:cNvSpPr txBox="1">
            <a:spLocks noChangeArrowheads="1"/>
          </p:cNvSpPr>
          <p:nvPr/>
        </p:nvSpPr>
        <p:spPr bwMode="auto">
          <a:xfrm>
            <a:off x="4949825" y="1255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a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65546" name="Text Box 18"/>
          <p:cNvSpPr txBox="1">
            <a:spLocks noChangeArrowheads="1"/>
          </p:cNvSpPr>
          <p:nvPr/>
        </p:nvSpPr>
        <p:spPr bwMode="auto">
          <a:xfrm>
            <a:off x="6848475" y="12557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b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65547" name="Text Box 19"/>
          <p:cNvSpPr txBox="1">
            <a:spLocks noChangeArrowheads="1"/>
          </p:cNvSpPr>
          <p:nvPr/>
        </p:nvSpPr>
        <p:spPr bwMode="auto">
          <a:xfrm>
            <a:off x="4949825" y="29321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c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65548" name="Text Box 21"/>
          <p:cNvSpPr txBox="1">
            <a:spLocks noChangeArrowheads="1"/>
          </p:cNvSpPr>
          <p:nvPr/>
        </p:nvSpPr>
        <p:spPr bwMode="auto">
          <a:xfrm>
            <a:off x="6848475" y="29321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d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65549" name="Text Box 22"/>
          <p:cNvSpPr txBox="1">
            <a:spLocks noChangeArrowheads="1"/>
          </p:cNvSpPr>
          <p:nvPr/>
        </p:nvSpPr>
        <p:spPr bwMode="auto">
          <a:xfrm>
            <a:off x="4949825" y="6208713"/>
            <a:ext cx="3111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65550" name="Text Box 23"/>
          <p:cNvSpPr txBox="1">
            <a:spLocks noChangeArrowheads="1"/>
          </p:cNvSpPr>
          <p:nvPr/>
        </p:nvSpPr>
        <p:spPr bwMode="auto">
          <a:xfrm>
            <a:off x="6804025" y="6208713"/>
            <a:ext cx="260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f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65551" name="Rectangle 24"/>
          <p:cNvSpPr>
            <a:spLocks noChangeArrowheads="1"/>
          </p:cNvSpPr>
          <p:nvPr/>
        </p:nvSpPr>
        <p:spPr bwMode="auto">
          <a:xfrm>
            <a:off x="2286000" y="10668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secund</a:t>
            </a:r>
            <a:r>
              <a:rPr lang="sr-Cyrl-CS" b="1" i="1"/>
              <a:t>us superior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>
          <a:xfrm>
            <a:off x="4876800" y="4191000"/>
            <a:ext cx="4114800" cy="1628775"/>
          </a:xfrm>
          <a:ln>
            <a:solidFill>
              <a:srgbClr val="F1F129"/>
            </a:solidFill>
          </a:ln>
        </p:spPr>
      </p:pic>
      <p:sp>
        <p:nvSpPr>
          <p:cNvPr id="9218" name="Rectangle 10"/>
          <p:cNvSpPr/>
          <p:nvPr/>
        </p:nvSpPr>
        <p:spPr>
          <a:xfrm>
            <a:off x="5257800" y="5808663"/>
            <a:ext cx="3352800" cy="5810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1600" b="1">
                <a:solidFill>
                  <a:srgbClr val="629BE6"/>
                </a:solidFill>
              </a:rPr>
              <a:t>ПРВИ, ДРУГИ и ТРЕЋИ МОЛАР ОКЛУЗАЛНИ АСПЕКТ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525463" y="1416050"/>
            <a:ext cx="8456612" cy="4937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b="1">
                <a:latin typeface="Tahoma" pitchFamily="34" charset="0"/>
              </a:rPr>
              <a:t>  КРУНЕ СУ ШИРЕ БУКО-</a:t>
            </a:r>
            <a:r>
              <a:rPr lang="en-US" altLang="sr-Latn-CS" b="1">
                <a:latin typeface="Tahoma" pitchFamily="34" charset="0"/>
              </a:rPr>
              <a:t>ПАЛАТИН</a:t>
            </a:r>
            <a:r>
              <a:rPr lang="sr-Latn-CS" b="1">
                <a:latin typeface="Tahoma" pitchFamily="34" charset="0"/>
              </a:rPr>
              <a:t>АЛНО НЕГО   </a:t>
            </a:r>
          </a:p>
          <a:p>
            <a:r>
              <a:rPr lang="sr-Latn-CS" b="1">
                <a:latin typeface="Tahoma" pitchFamily="34" charset="0"/>
              </a:rPr>
              <a:t>    МЕЗИОДИСТАЛНО</a:t>
            </a:r>
          </a:p>
          <a:p>
            <a:pPr>
              <a:buFont typeface="Arial" pitchFamily="34" charset="0"/>
              <a:buChar char="•"/>
            </a:pPr>
            <a:endParaRPr lang="sr-Latn-CS" b="1">
              <a:latin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b="1">
                <a:latin typeface="Tahoma" pitchFamily="34" charset="0"/>
              </a:rPr>
              <a:t>  </a:t>
            </a:r>
            <a:r>
              <a:rPr lang="sr-Latn-CS" b="1"/>
              <a:t>КОНТУРА </a:t>
            </a:r>
            <a:r>
              <a:rPr lang="sr-Latn-CS" b="1">
                <a:solidFill>
                  <a:srgbClr val="629BE6"/>
                </a:solidFill>
              </a:rPr>
              <a:t>СОП</a:t>
            </a:r>
            <a:r>
              <a:rPr lang="sr-Latn-CS" b="1"/>
              <a:t> ЈЕ </a:t>
            </a:r>
            <a:r>
              <a:rPr lang="sr-Latn-CS" b="1">
                <a:solidFill>
                  <a:srgbClr val="629BE6"/>
                </a:solidFill>
              </a:rPr>
              <a:t>РОМБОИДНОГ ОБЛИКА</a:t>
            </a:r>
          </a:p>
          <a:p>
            <a:r>
              <a:rPr lang="sr-Latn-CS" b="1">
                <a:latin typeface="Tahoma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sr-Latn-CS" b="1">
                <a:latin typeface="Tahoma" pitchFamily="34" charset="0"/>
              </a:rPr>
              <a:t>  ТРИ ГЛАВНЕ КВРЖИЦЕ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( М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Б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к, Д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Б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к и М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П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к) </a:t>
            </a:r>
            <a:r>
              <a:rPr lang="en-US" altLang="sr-Latn-CS" b="1">
                <a:latin typeface="Tahoma" pitchFamily="34" charset="0"/>
              </a:rPr>
              <a:t>НА 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УОП</a:t>
            </a:r>
          </a:p>
          <a:p>
            <a:endParaRPr lang="en-US" altLang="sr-Latn-CS" b="1">
              <a:latin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b="1">
                <a:latin typeface="Tahoma" pitchFamily="34" charset="0"/>
              </a:rPr>
              <a:t>  КВРЖИЦЕ СУ УРЕЂEНЕ У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ТРИАНГУЛАРНО-ТРИКУСПАЛНОЈ</a:t>
            </a:r>
            <a:r>
              <a:rPr lang="sr-Latn-CS" b="1">
                <a:latin typeface="Tahoma" pitchFamily="34" charset="0"/>
              </a:rPr>
              <a:t> ФОРМИ</a:t>
            </a:r>
          </a:p>
          <a:p>
            <a:endParaRPr lang="en-US" altLang="sr-Latn-CS" b="1">
              <a:latin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altLang="sr-Latn-CS" b="1">
                <a:latin typeface="Tahoma" pitchFamily="34" charset="0"/>
              </a:rPr>
              <a:t>  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МБк</a:t>
            </a:r>
            <a:r>
              <a:rPr lang="en-US" altLang="sr-Latn-CS" b="1">
                <a:latin typeface="Tahoma" pitchFamily="34" charset="0"/>
              </a:rPr>
              <a:t> УВЕК ВЕЋА ОД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 ДБ</a:t>
            </a:r>
          </a:p>
          <a:p>
            <a:endParaRPr lang="en-US" altLang="sr-Latn-CS" b="1">
              <a:solidFill>
                <a:srgbClr val="FFFF00"/>
              </a:solidFill>
              <a:latin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  Д</a:t>
            </a:r>
            <a:r>
              <a:rPr lang="en-US" altLang="sr-Latn-CS" b="1">
                <a:solidFill>
                  <a:srgbClr val="629BE6"/>
                </a:solidFill>
                <a:latin typeface="Tahoma" pitchFamily="34" charset="0"/>
              </a:rPr>
              <a:t>П</a:t>
            </a:r>
            <a:r>
              <a:rPr lang="sr-Latn-CS" b="1">
                <a:latin typeface="Tahoma" pitchFamily="34" charset="0"/>
              </a:rPr>
              <a:t> КВРЖИЦА ЈЕ УВЕК</a:t>
            </a:r>
          </a:p>
          <a:p>
            <a:r>
              <a:rPr lang="sr-Latn-CS" b="1">
                <a:latin typeface="Tahoma" pitchFamily="34" charset="0"/>
              </a:rPr>
              <a:t>    НАЈМАЊA </a:t>
            </a:r>
            <a:r>
              <a:rPr lang="en-US" altLang="sr-Latn-CS" b="1">
                <a:latin typeface="Tahoma" pitchFamily="34" charset="0"/>
              </a:rPr>
              <a:t>(АТРИБУТ ТИПА)</a:t>
            </a:r>
          </a:p>
          <a:p>
            <a:endParaRPr lang="sr-Latn-CS" b="1">
              <a:latin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b="1">
                <a:latin typeface="Tahoma" pitchFamily="34" charset="0"/>
              </a:rPr>
              <a:t>  ТРИ КОРЕНСКЕ ГРАНЕ.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sr-Latn-CS" altLang="en-US" sz="320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9220" name="Rectangle 7"/>
          <p:cNvSpPr/>
          <p:nvPr/>
        </p:nvSpPr>
        <p:spPr>
          <a:xfrm>
            <a:off x="838200" y="153988"/>
            <a:ext cx="7620000" cy="9239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sr-Cyrl-CS" sz="5400">
                <a:solidFill>
                  <a:srgbClr val="629BE6"/>
                </a:solidFill>
              </a:rPr>
              <a:t>Стални горњи молари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06400"/>
            <a:ext cx="8413750" cy="527050"/>
          </a:xfrm>
        </p:spPr>
        <p:txBody>
          <a:bodyPr anchorCtr="1"/>
          <a:lstStyle/>
          <a:p>
            <a:r>
              <a:rPr lang="en-US" sz="36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Стални горњи други молар</a:t>
            </a:r>
            <a:endParaRPr lang="en-US" sz="40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49" y="911225"/>
            <a:ext cx="8208426" cy="50323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dirty="0" err="1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Букални</a:t>
            </a:r>
            <a:r>
              <a:rPr lang="en-U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  <a:r>
              <a:rPr lang="en-US" sz="1800" dirty="0" err="1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аспект</a:t>
            </a:r>
            <a:r>
              <a:rPr lang="en-U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/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Кoнтура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круне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краћа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ОЦ и у МД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правцу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односу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горњи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1.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молар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а)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бразда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дисталније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локализована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због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веће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МБ</a:t>
            </a:r>
            <a:b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а ДБ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оштрија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мање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величине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</a:t>
            </a:r>
            <a:b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висине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б)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ретко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могу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видети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делови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дисталног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маргиналног</a:t>
            </a:r>
            <a:r>
              <a:rPr lang="en-U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гребена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ДП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квржице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ц)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показују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уочљиву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инклинацију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д) врх МБ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пројектује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центар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УОП</a:t>
            </a:r>
          </a:p>
          <a:p>
            <a:pPr marL="0" indent="0"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/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7587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03975" y="2971800"/>
            <a:ext cx="2693988" cy="2306638"/>
          </a:xfrm>
          <a:ln w="12700">
            <a:solidFill>
              <a:srgbClr val="F1F129"/>
            </a:solidFill>
          </a:ln>
        </p:spPr>
      </p:pic>
      <p:sp>
        <p:nvSpPr>
          <p:cNvPr id="67588" name="Text Box 1"/>
          <p:cNvSpPr txBox="1">
            <a:spLocks noChangeArrowheads="1"/>
          </p:cNvSpPr>
          <p:nvPr/>
        </p:nvSpPr>
        <p:spPr bwMode="auto">
          <a:xfrm>
            <a:off x="6324600" y="2895600"/>
            <a:ext cx="868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524000"/>
            <a:ext cx="8683625" cy="457835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 err="1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Палатинални</a:t>
            </a:r>
            <a:r>
              <a:rPr lang="en-US" sz="1800" dirty="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 </a:t>
            </a:r>
            <a:r>
              <a:rPr lang="en-US" sz="1800" dirty="0" err="1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аспект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а) ДП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ужа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нижа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аналогне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горњег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првог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молара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Некада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недостаје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б)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постоји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Carabelli-ево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обележје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в) ДЛ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бразда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краћа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завршава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R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дисто-оклузално</a:t>
            </a:r>
          </a:p>
          <a:p>
            <a:pPr>
              <a:buFontTx/>
              <a:buNone/>
            </a:pPr>
            <a:r>
              <a:rPr lang="sr-Cyrl-RS" sz="1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R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геометријског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центра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површине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г)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ужи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</a:t>
            </a:r>
            <a:r>
              <a:rPr lang="sr-Cyrl-R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иодистално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</a:t>
            </a:r>
            <a:b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показује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дисталну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инкланацију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д)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Апекс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палатиналног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корена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често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пројектује</a:t>
            </a:r>
            <a:r>
              <a:rPr 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у врх МП </a:t>
            </a:r>
            <a:r>
              <a:rPr lang="en-US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квржице</a:t>
            </a:r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18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861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3638" y="2743200"/>
            <a:ext cx="2881312" cy="2306638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7086600" y="2743200"/>
            <a:ext cx="868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8313" y="406400"/>
            <a:ext cx="8413750" cy="527050"/>
          </a:xfrm>
        </p:spPr>
        <p:txBody>
          <a:bodyPr anchorCtr="1"/>
          <a:lstStyle/>
          <a:p>
            <a:r>
              <a:rPr lang="en-US" sz="36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Стални горњи други молар</a:t>
            </a:r>
            <a:endParaRPr lang="en-US" sz="40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82763"/>
            <a:ext cx="8377238" cy="4038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Мезијални аспект</a:t>
            </a:r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ОЦ висина круне је краћа</a:t>
            </a:r>
          </a:p>
          <a:p>
            <a:pPr marL="0" indent="0">
              <a:buFontTx/>
              <a:buNone/>
            </a:pPr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б) Мезијална контактна зона је већа, </a:t>
            </a:r>
            <a:b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облика овоида и шира у БО правцу</a:t>
            </a:r>
          </a:p>
          <a:p>
            <a:pPr marL="0" indent="0">
              <a:buFontTx/>
              <a:buNone/>
            </a:pPr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в) На мезијалном маргиналном гребену постоји </a:t>
            </a:r>
            <a:b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мање туберкулума и слабије су изражени</a:t>
            </a:r>
          </a:p>
          <a:p>
            <a:pPr marL="0" indent="0">
              <a:buFontTx/>
              <a:buNone/>
            </a:pPr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г) МБ и П корен су мање дивергентни. Спољашњи профил оба корена се</a:t>
            </a:r>
            <a:b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пројектује унутра од букалног и палатиналног профила круне</a:t>
            </a:r>
          </a:p>
        </p:txBody>
      </p:sp>
      <p:pic>
        <p:nvPicPr>
          <p:cNvPr id="6963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2388" y="2439988"/>
            <a:ext cx="2703512" cy="2271712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7086600" y="2362200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8313" y="406400"/>
            <a:ext cx="8413750" cy="527050"/>
          </a:xfrm>
        </p:spPr>
        <p:txBody>
          <a:bodyPr anchorCtr="1"/>
          <a:lstStyle/>
          <a:p>
            <a:r>
              <a:rPr lang="en-US" sz="36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Стални горњи други молар</a:t>
            </a:r>
            <a:endParaRPr lang="en-US" sz="40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1038" cy="4724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t>Дистални аспект</a:t>
            </a:r>
          </a:p>
          <a:p>
            <a:pPr marL="0" indent="0">
              <a:buFontTx/>
              <a:buNone/>
            </a:pPr>
            <a:endParaRPr lang="en-US" sz="2400" smtClean="0">
              <a:solidFill>
                <a:srgbClr val="629BE6"/>
              </a:solidFill>
              <a:effectLst>
                <a:outerShdw blurRad="38100" dist="38100" dir="2700000" algn="tl">
                  <a:srgbClr val="C0C0C0"/>
                </a:outerShdw>
              </a:effectLst>
              <a:sym typeface="Arial" pitchFamily="34" charset="0"/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ДБ и ДПк су слабије развијене, па је већи део УОП експониран</a:t>
            </a:r>
          </a:p>
          <a:p>
            <a:pPr marL="0" indent="0"/>
            <a:endParaRPr lang="en-US" sz="1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б)  ДБ корен је ужи, а профил палатиналног корена се ретко пројектује</a:t>
            </a:r>
            <a:b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изван одговарајућег профила круне</a:t>
            </a:r>
          </a:p>
        </p:txBody>
      </p:sp>
      <p:pic>
        <p:nvPicPr>
          <p:cNvPr id="70658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810000"/>
            <a:ext cx="2994025" cy="2328863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4038600" y="3733800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горњи леви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8313" y="406400"/>
            <a:ext cx="8413750" cy="527050"/>
          </a:xfrm>
        </p:spPr>
        <p:txBody>
          <a:bodyPr anchorCtr="1"/>
          <a:lstStyle/>
          <a:p>
            <a:r>
              <a:rPr lang="en-US" sz="3600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Стални горњи други молар</a:t>
            </a:r>
            <a:endParaRPr lang="en-US" sz="40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990600"/>
            <a:ext cx="1924050" cy="1647825"/>
          </a:xfrm>
          <a:ln w="12700">
            <a:solidFill>
              <a:srgbClr val="F1F129"/>
            </a:solidFill>
          </a:ln>
        </p:spPr>
      </p:pic>
      <p:pic>
        <p:nvPicPr>
          <p:cNvPr id="71682" name="Picture 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86600" y="990600"/>
            <a:ext cx="2057400" cy="1647825"/>
          </a:xfrm>
          <a:ln w="12700">
            <a:solidFill>
              <a:srgbClr val="F1F129"/>
            </a:solidFill>
          </a:ln>
        </p:spPr>
      </p:pic>
      <p:pic>
        <p:nvPicPr>
          <p:cNvPr id="71683" name="Picture 2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02225" y="2657475"/>
            <a:ext cx="1903413" cy="1589088"/>
          </a:xfrm>
          <a:ln w="12700">
            <a:solidFill>
              <a:srgbClr val="F1F129"/>
            </a:solidFill>
          </a:ln>
        </p:spPr>
      </p:pic>
      <p:pic>
        <p:nvPicPr>
          <p:cNvPr id="71684" name="Picture 2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7086600" y="2667000"/>
            <a:ext cx="2057400" cy="1600200"/>
          </a:xfrm>
          <a:ln w="12700">
            <a:solidFill>
              <a:srgbClr val="F1F129"/>
            </a:solidFill>
          </a:ln>
        </p:spPr>
      </p:pic>
      <p:pic>
        <p:nvPicPr>
          <p:cNvPr id="71685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4267200"/>
            <a:ext cx="3962400" cy="2066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228600" y="2590800"/>
            <a:ext cx="4953000" cy="36623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КОНТУРА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СОП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ЈЕ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РОМБОИДНОГ</a:t>
            </a:r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ОБЛИКА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И ВИШЕ КОМПРИМОВАНА У</a:t>
            </a: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МД ПРАВЦУ</a:t>
            </a:r>
          </a:p>
          <a:p>
            <a:r>
              <a:rPr lang="sr-Latn-C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МБ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И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ДП УГЛОВИ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СУ ОШТРИЈИ</a:t>
            </a:r>
          </a:p>
          <a:p>
            <a:r>
              <a:rPr lang="sr-Latn-C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МП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И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ДБ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УГЛОВИ СУ ТУПЉИ</a:t>
            </a:r>
          </a:p>
          <a:p>
            <a:r>
              <a:rPr lang="sr-Latn-C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ДБк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ЈЕ СЛАБИЈЕ РАЗВИЈЕНА</a:t>
            </a:r>
          </a:p>
          <a:p>
            <a:r>
              <a:rPr lang="sr-Latn-CS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sr-Latn-CS" b="1">
                <a:solidFill>
                  <a:srgbClr val="F1F1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ТАЛОН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И</a:t>
            </a:r>
            <a:r>
              <a:rPr lang="sr-Latn-C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КОСИ ГРЕБЕН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СУ ЗНАЧАЈНО</a:t>
            </a: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</a:p>
          <a:p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РЕДУКОВАНИ У ВЕЛИЧИНИ</a:t>
            </a:r>
          </a:p>
          <a:p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БРОЈНИЈЕ ПОМОЋНЕ БРАЗДЕ</a:t>
            </a:r>
            <a:r>
              <a:rPr lang="sr-Latn-CS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</p:txBody>
      </p:sp>
      <p:sp>
        <p:nvSpPr>
          <p:cNvPr id="69639" name="Rectangle 28"/>
          <p:cNvSpPr/>
          <p:nvPr/>
        </p:nvSpPr>
        <p:spPr>
          <a:xfrm>
            <a:off x="685800" y="1830388"/>
            <a:ext cx="3560763" cy="46196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629BE6"/>
                </a:solidFill>
              </a:rPr>
              <a:t>ОКЛУЗАЛНИ АСПЕКТ</a:t>
            </a:r>
            <a:r>
              <a:rPr lang="sr-Latn-CS" sz="2400" b="1">
                <a:solidFill>
                  <a:srgbClr val="629BE6"/>
                </a:solidFill>
              </a:rPr>
              <a:t>:</a:t>
            </a:r>
          </a:p>
        </p:txBody>
      </p:sp>
      <p:sp>
        <p:nvSpPr>
          <p:cNvPr id="71688" name="Text Box 29"/>
          <p:cNvSpPr txBox="1">
            <a:spLocks noChangeArrowheads="1"/>
          </p:cNvSpPr>
          <p:nvPr/>
        </p:nvSpPr>
        <p:spPr bwMode="auto">
          <a:xfrm>
            <a:off x="5105400" y="94615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71689" name="Text Box 30"/>
          <p:cNvSpPr txBox="1">
            <a:spLocks noChangeArrowheads="1"/>
          </p:cNvSpPr>
          <p:nvPr/>
        </p:nvSpPr>
        <p:spPr bwMode="auto">
          <a:xfrm>
            <a:off x="7010400" y="102235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b</a:t>
            </a:r>
          </a:p>
        </p:txBody>
      </p:sp>
      <p:sp>
        <p:nvSpPr>
          <p:cNvPr id="71690" name="Text Box 31"/>
          <p:cNvSpPr txBox="1">
            <a:spLocks noChangeArrowheads="1"/>
          </p:cNvSpPr>
          <p:nvPr/>
        </p:nvSpPr>
        <p:spPr bwMode="auto">
          <a:xfrm>
            <a:off x="5029200" y="384175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c</a:t>
            </a:r>
          </a:p>
        </p:txBody>
      </p:sp>
      <p:sp>
        <p:nvSpPr>
          <p:cNvPr id="71691" name="Text Box 32"/>
          <p:cNvSpPr txBox="1">
            <a:spLocks noChangeArrowheads="1"/>
          </p:cNvSpPr>
          <p:nvPr/>
        </p:nvSpPr>
        <p:spPr bwMode="auto">
          <a:xfrm>
            <a:off x="7010400" y="384175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d</a:t>
            </a:r>
          </a:p>
        </p:txBody>
      </p:sp>
      <p:sp>
        <p:nvSpPr>
          <p:cNvPr id="69644" name="WordArt 33"/>
          <p:cNvSpPr>
            <a:spLocks noChangeArrowheads="1" noChangeShapeType="1" noTextEdit="1"/>
          </p:cNvSpPr>
          <p:nvPr/>
        </p:nvSpPr>
        <p:spPr bwMode="auto">
          <a:xfrm>
            <a:off x="1066800" y="304800"/>
            <a:ext cx="6858000" cy="579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"/>
              </a:rPr>
              <a:t>СТАЛНИ ГОРЊИ ДРУГИ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"/>
            </a:endParaRPr>
          </a:p>
        </p:txBody>
      </p:sp>
      <p:sp>
        <p:nvSpPr>
          <p:cNvPr id="71693" name="AutoShape 34"/>
          <p:cNvSpPr>
            <a:spLocks noChangeArrowheads="1"/>
          </p:cNvSpPr>
          <p:nvPr/>
        </p:nvSpPr>
        <p:spPr bwMode="auto">
          <a:xfrm rot="4048302">
            <a:off x="4956175" y="4511676"/>
            <a:ext cx="2130425" cy="1511300"/>
          </a:xfrm>
          <a:prstGeom prst="parallelogram">
            <a:avLst>
              <a:gd name="adj" fmla="val 35242"/>
            </a:avLst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1694" name="Text Box 35"/>
          <p:cNvSpPr txBox="1">
            <a:spLocks noChangeArrowheads="1"/>
          </p:cNvSpPr>
          <p:nvPr/>
        </p:nvSpPr>
        <p:spPr bwMode="auto">
          <a:xfrm>
            <a:off x="5102225" y="6034088"/>
            <a:ext cx="3111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71695" name="Text Box 36"/>
          <p:cNvSpPr txBox="1">
            <a:spLocks noChangeArrowheads="1"/>
          </p:cNvSpPr>
          <p:nvPr/>
        </p:nvSpPr>
        <p:spPr bwMode="auto">
          <a:xfrm>
            <a:off x="6902450" y="6034088"/>
            <a:ext cx="260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f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71696" name="Rectangle 37"/>
          <p:cNvSpPr>
            <a:spLocks noChangeArrowheads="1"/>
          </p:cNvSpPr>
          <p:nvPr/>
        </p:nvSpPr>
        <p:spPr bwMode="auto">
          <a:xfrm>
            <a:off x="2133600" y="10668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secund</a:t>
            </a:r>
            <a:r>
              <a:rPr lang="sr-Cyrl-CS" b="1" i="1"/>
              <a:t>us superior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331788"/>
            <a:ext cx="8183563" cy="1050925"/>
          </a:xfrm>
        </p:spPr>
        <p:txBody>
          <a:bodyPr anchorCtr="1"/>
          <a:lstStyle/>
          <a:p>
            <a:r>
              <a:rPr lang="en-US" b="1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Корен горњег другог молара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438" y="1600200"/>
            <a:ext cx="8518525" cy="44973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а) Коренско стабло и број грана су слични аналогним структурама </a:t>
            </a:r>
            <a:b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горњег првог молара,а дужина корена често може бити већа</a:t>
            </a:r>
          </a:p>
          <a:p>
            <a:pPr marL="0" indent="0">
              <a:buFontTx/>
              <a:buNone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б) Букални корени су приближно исте дужине и скоро паралелни</a:t>
            </a:r>
          </a:p>
          <a:p>
            <a:pPr marL="0" indent="0">
              <a:buFontTx/>
              <a:buNone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ц) Апикалне трећине оба корена  показују дистални нагиб и честу</a:t>
            </a:r>
            <a:b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појаву фузије</a:t>
            </a:r>
          </a:p>
        </p:txBody>
      </p:sp>
      <p:pic>
        <p:nvPicPr>
          <p:cNvPr id="73731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4343400"/>
            <a:ext cx="2212975" cy="1895475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73732" name="Picture 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7588" y="4343400"/>
            <a:ext cx="2365375" cy="1895475"/>
          </a:xfrm>
          <a:ln w="12700">
            <a:solidFill>
              <a:srgbClr val="F1F129"/>
            </a:solidFill>
          </a:ln>
        </p:spPr>
      </p:pic>
      <p:pic>
        <p:nvPicPr>
          <p:cNvPr id="73733" name="Picture 2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16463" y="4437063"/>
            <a:ext cx="2122487" cy="1771650"/>
          </a:xfrm>
          <a:ln w="12700">
            <a:solidFill>
              <a:srgbClr val="F1F129"/>
            </a:solidFill>
          </a:ln>
        </p:spPr>
      </p:pic>
      <p:pic>
        <p:nvPicPr>
          <p:cNvPr id="73734" name="Picture 25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58000" y="4419600"/>
            <a:ext cx="2295525" cy="1785938"/>
          </a:xfrm>
          <a:ln w="12700">
            <a:solidFill>
              <a:srgbClr val="F1F129"/>
            </a:solidFill>
          </a:ln>
        </p:spPr>
      </p:pic>
      <p:sp>
        <p:nvSpPr>
          <p:cNvPr id="73735" name="Text Box 1"/>
          <p:cNvSpPr txBox="1">
            <a:spLocks noChangeArrowheads="1"/>
          </p:cNvSpPr>
          <p:nvPr/>
        </p:nvSpPr>
        <p:spPr bwMode="auto">
          <a:xfrm>
            <a:off x="0" y="5638800"/>
            <a:ext cx="1230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 - бук</a:t>
            </a:r>
            <a:r>
              <a:rPr lang="en-US" altLang="en-US" sz="1000">
                <a:solidFill>
                  <a:schemeClr val="bg1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73736" name="Text Box 1"/>
          <p:cNvSpPr txBox="1">
            <a:spLocks noChangeArrowheads="1"/>
          </p:cNvSpPr>
          <p:nvPr/>
        </p:nvSpPr>
        <p:spPr bwMode="auto">
          <a:xfrm>
            <a:off x="2339975" y="5661025"/>
            <a:ext cx="1366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 - палат.</a:t>
            </a:r>
          </a:p>
        </p:txBody>
      </p:sp>
      <p:sp>
        <p:nvSpPr>
          <p:cNvPr id="73737" name="Text Box 1"/>
          <p:cNvSpPr txBox="1">
            <a:spLocks noChangeArrowheads="1"/>
          </p:cNvSpPr>
          <p:nvPr/>
        </p:nvSpPr>
        <p:spPr bwMode="auto">
          <a:xfrm>
            <a:off x="4724400" y="5638800"/>
            <a:ext cx="1238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 - мез.</a:t>
            </a:r>
          </a:p>
        </p:txBody>
      </p:sp>
      <p:sp>
        <p:nvSpPr>
          <p:cNvPr id="73738" name="Text Box 1"/>
          <p:cNvSpPr txBox="1">
            <a:spLocks noChangeArrowheads="1"/>
          </p:cNvSpPr>
          <p:nvPr/>
        </p:nvSpPr>
        <p:spPr bwMode="auto">
          <a:xfrm>
            <a:off x="6934200" y="5562600"/>
            <a:ext cx="1292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 - дист.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8458200" cy="1219200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   ИЗРАЖЕНОСТ ДПк</a:t>
            </a:r>
            <a:r>
              <a:rPr lang="sr-Latn-C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</a:p>
          <a:p>
            <a:pPr marL="533400" indent="-533400">
              <a:buFontTx/>
              <a:buNone/>
            </a:pPr>
            <a:r>
              <a:rPr lang="sr-Latn-C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   </a:t>
            </a: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КОНТУРА ОКЛУЗАЛНЕ ПОВРШИНЕ</a:t>
            </a:r>
          </a:p>
          <a:p>
            <a:pPr marL="533400" indent="-533400">
              <a:buFontTx/>
              <a:buNone/>
            </a:pP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   ФИСУРНИ КОМПЛЕКС                     </a:t>
            </a:r>
          </a:p>
          <a:p>
            <a:pPr marL="533400" indent="-533400">
              <a:buFontTx/>
              <a:buNone/>
            </a:pPr>
            <a:r>
              <a:rPr 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4.</a:t>
            </a:r>
            <a:r>
              <a:rPr lang="sr-Latn-CS" sz="1800" b="1" smtClean="0"/>
              <a:t>   ИРЕГУЛАРНОСТ КОРЕНА</a:t>
            </a:r>
            <a:endParaRPr lang="sr-Latn-CS" altLang="en-US" sz="1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4754" name="Picture 11" descr="8,103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3276600"/>
            <a:ext cx="7239000" cy="3114675"/>
          </a:xfrm>
          <a:ln>
            <a:solidFill>
              <a:srgbClr val="F1F129"/>
            </a:solidFill>
          </a:ln>
        </p:spPr>
      </p:pic>
      <p:sp>
        <p:nvSpPr>
          <p:cNvPr id="74755" name="AutoShape 12"/>
          <p:cNvSpPr>
            <a:spLocks noChangeArrowheads="1"/>
          </p:cNvSpPr>
          <p:nvPr/>
        </p:nvSpPr>
        <p:spPr bwMode="auto">
          <a:xfrm>
            <a:off x="2865438" y="3198813"/>
            <a:ext cx="485775" cy="976312"/>
          </a:xfrm>
          <a:prstGeom prst="downArrow">
            <a:avLst>
              <a:gd name="adj1" fmla="val 50000"/>
              <a:gd name="adj2" fmla="val 501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4756" name="AutoShape 13"/>
          <p:cNvSpPr>
            <a:spLocks noChangeArrowheads="1"/>
          </p:cNvSpPr>
          <p:nvPr/>
        </p:nvSpPr>
        <p:spPr bwMode="auto">
          <a:xfrm>
            <a:off x="7315200" y="3198813"/>
            <a:ext cx="533400" cy="609600"/>
          </a:xfrm>
          <a:prstGeom prst="downArrow">
            <a:avLst>
              <a:gd name="adj1" fmla="val 50000"/>
              <a:gd name="adj2" fmla="val 2853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2709" name="WordArt 14"/>
          <p:cNvSpPr>
            <a:spLocks noChangeArrowheads="1" noChangeShapeType="1" noTextEdit="1"/>
          </p:cNvSpPr>
          <p:nvPr/>
        </p:nvSpPr>
        <p:spPr bwMode="auto">
          <a:xfrm>
            <a:off x="533400" y="685800"/>
            <a:ext cx="8229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II М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8136" name="Rectangle 48135"/>
          <p:cNvSpPr/>
          <p:nvPr/>
        </p:nvSpPr>
        <p:spPr>
          <a:xfrm>
            <a:off x="5867400" y="2819400"/>
            <a:ext cx="15240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endParaRPr lang="sr-Latn-CS" alt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>
          <a:xfrm>
            <a:off x="2051050" y="908050"/>
            <a:ext cx="5029200" cy="609600"/>
          </a:xfrm>
        </p:spPr>
        <p:txBody>
          <a:bodyPr anchorCtr="1"/>
          <a:lstStyle/>
          <a:p>
            <a:r>
              <a:rPr lang="en-US" sz="2400" b="1" smtClean="0">
                <a:solidFill>
                  <a:schemeClr val="tx1"/>
                </a:solidFill>
              </a:rPr>
              <a:t>Ад</a:t>
            </a:r>
            <a:r>
              <a:rPr lang="sr-Latn-CS" sz="2400" b="1" smtClean="0">
                <a:solidFill>
                  <a:schemeClr val="tx1"/>
                </a:solidFill>
              </a:rPr>
              <a:t> 1. </a:t>
            </a:r>
            <a:r>
              <a:rPr 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ИЗРАЖЕНОСТ</a:t>
            </a:r>
            <a:r>
              <a:rPr lang="sr-Latn-CS" alt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ДПк</a:t>
            </a:r>
            <a:r>
              <a:rPr lang="sr-Latn-CS" alt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sr-Latn-CS" alt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altLang="en-US" sz="2400" b="1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680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1644650"/>
            <a:ext cx="7620000" cy="3155950"/>
          </a:xfrm>
          <a:ln w="12700">
            <a:solidFill>
              <a:srgbClr val="F1F129"/>
            </a:solidFill>
          </a:ln>
        </p:spPr>
      </p:pic>
      <p:sp>
        <p:nvSpPr>
          <p:cNvPr id="74755" name="Rectangle 7"/>
          <p:cNvSpPr/>
          <p:nvPr/>
        </p:nvSpPr>
        <p:spPr>
          <a:xfrm>
            <a:off x="887413" y="4970463"/>
            <a:ext cx="7643812" cy="1462087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lstStyle/>
          <a:p>
            <a:pPr algn="just"/>
            <a:r>
              <a:rPr lang="sr-Latn-CS" altLang="en-US" b="1"/>
              <a:t> a – </a:t>
            </a:r>
            <a:r>
              <a:rPr lang="sr-Latn-CS" altLang="en-US" b="1">
                <a:solidFill>
                  <a:srgbClr val="FF3300"/>
                </a:solidFill>
              </a:rPr>
              <a:t>ОДСУТНА КВРЖИЦА;</a:t>
            </a:r>
            <a:r>
              <a:rPr lang="sr-Latn-CS" altLang="en-US" b="1">
                <a:solidFill>
                  <a:schemeClr val="tx2"/>
                </a:solidFill>
              </a:rPr>
              <a:t> </a:t>
            </a:r>
            <a:r>
              <a:rPr lang="sr-Latn-CS" altLang="en-US" b="1"/>
              <a:t>триангулaрна форма </a:t>
            </a:r>
            <a:r>
              <a:rPr lang="en-US" altLang="en-US" b="1">
                <a:solidFill>
                  <a:srgbClr val="629BE6"/>
                </a:solidFill>
              </a:rPr>
              <a:t>СОП И</a:t>
            </a:r>
            <a:r>
              <a:rPr lang="sr-Latn-CS" altLang="en-US" b="1">
                <a:solidFill>
                  <a:srgbClr val="629BE6"/>
                </a:solidFill>
              </a:rPr>
              <a:t> </a:t>
            </a:r>
            <a:r>
              <a:rPr lang="sr-Latn-CS" b="1">
                <a:solidFill>
                  <a:schemeClr val="accent1"/>
                </a:solidFill>
              </a:rPr>
              <a:t>УОП   </a:t>
            </a:r>
            <a:r>
              <a:rPr lang="sr-Latn-CS" b="1">
                <a:solidFill>
                  <a:schemeClr val="tx2"/>
                </a:solidFill>
              </a:rPr>
              <a:t>                       </a:t>
            </a:r>
          </a:p>
          <a:p>
            <a:pPr algn="just"/>
            <a:r>
              <a:rPr lang="sr-Latn-CS" b="1"/>
              <a:t> </a:t>
            </a:r>
          </a:p>
          <a:p>
            <a:pPr algn="just"/>
            <a:r>
              <a:rPr lang="sr-Latn-CS" b="1"/>
              <a:t> </a:t>
            </a:r>
            <a:r>
              <a:rPr lang="sr-Latn-CS" altLang="en-US" b="1"/>
              <a:t>б – </a:t>
            </a:r>
            <a:r>
              <a:rPr lang="sr-Latn-CS" b="1">
                <a:solidFill>
                  <a:srgbClr val="F1F129"/>
                </a:solidFill>
              </a:rPr>
              <a:t>СЛАБО ИЗРАЖЕНA </a:t>
            </a:r>
            <a:r>
              <a:rPr lang="sr-Latn-CS" altLang="en-US" b="1">
                <a:solidFill>
                  <a:srgbClr val="F1F129"/>
                </a:solidFill>
              </a:rPr>
              <a:t>ДПк</a:t>
            </a:r>
            <a:r>
              <a:rPr lang="sr-Latn-CS" b="1">
                <a:solidFill>
                  <a:srgbClr val="F1F129"/>
                </a:solidFill>
              </a:rPr>
              <a:t> ;  </a:t>
            </a:r>
            <a:r>
              <a:rPr lang="sr-Latn-CS" altLang="en-US" b="1"/>
              <a:t>срцолик</a:t>
            </a:r>
            <a:r>
              <a:rPr lang="sr-Latn-CS" b="1"/>
              <a:t> o</a:t>
            </a:r>
            <a:r>
              <a:rPr lang="sr-Latn-CS" altLang="en-US" b="1"/>
              <a:t>блик</a:t>
            </a:r>
            <a:r>
              <a:rPr lang="sr-Latn-CS" b="1"/>
              <a:t> k</a:t>
            </a:r>
            <a:r>
              <a:rPr lang="sr-Latn-CS" altLang="en-US" b="1"/>
              <a:t>онтуре</a:t>
            </a:r>
            <a:r>
              <a:rPr lang="sr-Latn-CS" b="1">
                <a:solidFill>
                  <a:srgbClr val="F1F129"/>
                </a:solidFill>
              </a:rPr>
              <a:t> </a:t>
            </a:r>
            <a:r>
              <a:rPr lang="sr-Latn-CS" b="1">
                <a:solidFill>
                  <a:schemeClr val="accent1"/>
                </a:solidFill>
              </a:rPr>
              <a:t>СОП </a:t>
            </a:r>
            <a:r>
              <a:rPr lang="sr-Latn-CS" altLang="en-US" b="1"/>
              <a:t>и</a:t>
            </a:r>
            <a:r>
              <a:rPr lang="sr-Latn-CS" b="1">
                <a:solidFill>
                  <a:schemeClr val="accent1"/>
                </a:solidFill>
              </a:rPr>
              <a:t> УОП</a:t>
            </a:r>
          </a:p>
          <a:p>
            <a:pPr algn="just"/>
            <a:endParaRPr lang="sr-Latn-CS" b="1">
              <a:solidFill>
                <a:schemeClr val="accent1"/>
              </a:solidFill>
            </a:endParaRPr>
          </a:p>
          <a:p>
            <a:pPr algn="just"/>
            <a:r>
              <a:rPr lang="sr-Latn-CS" altLang="en-US" b="1"/>
              <a:t> ц – </a:t>
            </a:r>
            <a:r>
              <a:rPr lang="sr-Latn-CS" altLang="en-US" b="1">
                <a:solidFill>
                  <a:srgbClr val="953735"/>
                </a:solidFill>
              </a:rPr>
              <a:t>ЈАКО ИЗРАЖЕНA ДП КВРЖИЦА</a:t>
            </a:r>
          </a:p>
        </p:txBody>
      </p:sp>
      <p:sp>
        <p:nvSpPr>
          <p:cNvPr id="76804" name="Text Box 9"/>
          <p:cNvSpPr txBox="1">
            <a:spLocks noChangeArrowheads="1"/>
          </p:cNvSpPr>
          <p:nvPr/>
        </p:nvSpPr>
        <p:spPr bwMode="auto">
          <a:xfrm>
            <a:off x="669925" y="4267200"/>
            <a:ext cx="549275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2800" b="1">
                <a:solidFill>
                  <a:srgbClr val="FF3300"/>
                </a:solidFill>
              </a:rPr>
              <a:t>a</a:t>
            </a:r>
            <a:endParaRPr lang="sr-Cyrl-CS" sz="2800" b="1">
              <a:solidFill>
                <a:srgbClr val="FF3300"/>
              </a:solidFill>
            </a:endParaRPr>
          </a:p>
        </p:txBody>
      </p:sp>
      <p:sp>
        <p:nvSpPr>
          <p:cNvPr id="76805" name="Text Box 10"/>
          <p:cNvSpPr txBox="1">
            <a:spLocks noChangeArrowheads="1"/>
          </p:cNvSpPr>
          <p:nvPr/>
        </p:nvSpPr>
        <p:spPr bwMode="auto">
          <a:xfrm>
            <a:off x="3352800" y="4267200"/>
            <a:ext cx="511175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sr-Cyrl-CS" sz="2800" b="1">
                <a:solidFill>
                  <a:srgbClr val="F1F129"/>
                </a:solidFill>
              </a:rPr>
              <a:t>б</a:t>
            </a:r>
          </a:p>
        </p:txBody>
      </p:sp>
      <p:sp>
        <p:nvSpPr>
          <p:cNvPr id="76806" name="Text Box 11"/>
          <p:cNvSpPr txBox="1">
            <a:spLocks noChangeArrowheads="1"/>
          </p:cNvSpPr>
          <p:nvPr/>
        </p:nvSpPr>
        <p:spPr bwMode="auto">
          <a:xfrm>
            <a:off x="6080125" y="4230688"/>
            <a:ext cx="369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Cyrl-CS" sz="2400" b="1">
                <a:solidFill>
                  <a:srgbClr val="99FF66"/>
                </a:solidFill>
              </a:rPr>
              <a:t>ц</a:t>
            </a:r>
          </a:p>
        </p:txBody>
      </p:sp>
      <p:sp>
        <p:nvSpPr>
          <p:cNvPr id="76807" name="AutoShape 12"/>
          <p:cNvSpPr>
            <a:spLocks noChangeArrowheads="1"/>
          </p:cNvSpPr>
          <p:nvPr/>
        </p:nvSpPr>
        <p:spPr bwMode="auto">
          <a:xfrm rot="1930719">
            <a:off x="2508250" y="3829050"/>
            <a:ext cx="609600" cy="333375"/>
          </a:xfrm>
          <a:prstGeom prst="leftArrow">
            <a:avLst>
              <a:gd name="adj1" fmla="val 50000"/>
              <a:gd name="adj2" fmla="val 4565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6808" name="AutoShape 13"/>
          <p:cNvSpPr>
            <a:spLocks noChangeArrowheads="1"/>
          </p:cNvSpPr>
          <p:nvPr/>
        </p:nvSpPr>
        <p:spPr bwMode="auto">
          <a:xfrm rot="2519877">
            <a:off x="5105400" y="3886200"/>
            <a:ext cx="609600" cy="333375"/>
          </a:xfrm>
          <a:prstGeom prst="leftArrow">
            <a:avLst>
              <a:gd name="adj1" fmla="val 50000"/>
              <a:gd name="adj2" fmla="val 45655"/>
            </a:avLst>
          </a:prstGeom>
          <a:solidFill>
            <a:srgbClr val="F1F12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6809" name="AutoShape 14"/>
          <p:cNvSpPr>
            <a:spLocks noChangeArrowheads="1"/>
          </p:cNvSpPr>
          <p:nvPr/>
        </p:nvSpPr>
        <p:spPr bwMode="auto">
          <a:xfrm rot="2891937">
            <a:off x="7453313" y="4279900"/>
            <a:ext cx="685800" cy="333375"/>
          </a:xfrm>
          <a:prstGeom prst="leftArrow">
            <a:avLst>
              <a:gd name="adj1" fmla="val 50000"/>
              <a:gd name="adj2" fmla="val 514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76810" name="WordArt 15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8001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77"/>
              </a:avLst>
            </a:prstTxWarp>
          </a:bodyPr>
          <a:lstStyle/>
          <a:p>
            <a:pPr algn="ctr"/>
            <a:endParaRPr lang="en-US" sz="3200" b="1" i="1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4213" y="260350"/>
            <a:ext cx="8153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ВАРИЈАЦИЈЕ СТАЛНОГ ГОРЊЕГ II М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>
          <a:xfrm>
            <a:off x="4781550" y="1676400"/>
            <a:ext cx="4230688" cy="5029200"/>
          </a:xfrm>
          <a:ln w="12700">
            <a:solidFill>
              <a:srgbClr val="F1F129"/>
            </a:solidFill>
          </a:ln>
        </p:spPr>
      </p:pic>
      <p:sp>
        <p:nvSpPr>
          <p:cNvPr id="297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1130300"/>
            <a:ext cx="7467600" cy="685800"/>
          </a:xfrm>
        </p:spPr>
        <p:txBody>
          <a:bodyPr/>
          <a:lstStyle/>
          <a:p>
            <a:r>
              <a:rPr lang="en-US" sz="2400" b="1" smtClean="0">
                <a:solidFill>
                  <a:schemeClr val="tx1"/>
                </a:solidFill>
              </a:rPr>
              <a:t>Ад</a:t>
            </a:r>
            <a:r>
              <a:rPr lang="sr-Latn-CS" sz="2400" b="1" smtClean="0">
                <a:solidFill>
                  <a:schemeClr val="tx1"/>
                </a:solidFill>
              </a:rPr>
              <a:t> 2. </a:t>
            </a:r>
            <a:r>
              <a:rPr lang="en-US" sz="2400" b="1" smtClean="0">
                <a:solidFill>
                  <a:schemeClr val="tx1"/>
                </a:solidFill>
              </a:rPr>
              <a:t>ИРЕГУЛАРНОСТ</a:t>
            </a:r>
            <a:r>
              <a:rPr lang="sr-Latn-CS" altLang="en-US" sz="2400" b="1" smtClean="0">
                <a:solidFill>
                  <a:schemeClr val="tx1"/>
                </a:solidFill>
              </a:rPr>
              <a:t> </a:t>
            </a:r>
            <a:r>
              <a:rPr 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ФИСУРНОГ КОМПЛЕКСА</a:t>
            </a:r>
            <a:r>
              <a:rPr lang="sr-Latn-CS" alt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altLang="en-US" sz="2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altLang="en-US" sz="2400" b="1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8851" name="Text Box 9"/>
          <p:cNvSpPr txBox="1">
            <a:spLocks noChangeArrowheads="1"/>
          </p:cNvSpPr>
          <p:nvPr/>
        </p:nvSpPr>
        <p:spPr bwMode="auto">
          <a:xfrm>
            <a:off x="627063" y="2514600"/>
            <a:ext cx="3944937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altLang="en-US" sz="1600" b="1">
                <a:solidFill>
                  <a:srgbClr val="F1F129"/>
                </a:solidFill>
                <a:latin typeface="Tahoma" pitchFamily="34" charset="0"/>
              </a:rPr>
              <a:t>a</a:t>
            </a:r>
            <a:r>
              <a:rPr lang="sr-Latn-CS" altLang="en-US" sz="1600" b="1">
                <a:latin typeface="Tahoma" pitchFamily="34" charset="0"/>
              </a:rPr>
              <a:t> – </a:t>
            </a:r>
            <a:r>
              <a:rPr lang="sr-Latn-CS" altLang="en-US" sz="1600" b="1">
                <a:solidFill>
                  <a:srgbClr val="F1F129"/>
                </a:solidFill>
                <a:latin typeface="Tahoma" pitchFamily="34" charset="0"/>
              </a:rPr>
              <a:t>фисурни комплекс </a:t>
            </a:r>
            <a:r>
              <a:rPr lang="en-US" altLang="en-US" sz="1600" b="1">
                <a:solidFill>
                  <a:srgbClr val="F1F129"/>
                </a:solidFill>
                <a:latin typeface="Tahoma" pitchFamily="34" charset="0"/>
              </a:rPr>
              <a:t>с</a:t>
            </a:r>
            <a:r>
              <a:rPr lang="sr-Latn-CS" altLang="en-US" sz="1600" b="1">
                <a:solidFill>
                  <a:srgbClr val="F1F129"/>
                </a:solidFill>
                <a:latin typeface="Tahoma" pitchFamily="34" charset="0"/>
              </a:rPr>
              <a:t>личан</a:t>
            </a:r>
            <a:r>
              <a:rPr lang="sr-Latn-CS" sz="1600" b="1">
                <a:solidFill>
                  <a:srgbClr val="F1F129"/>
                </a:solidFill>
                <a:latin typeface="Tahoma" pitchFamily="34" charset="0"/>
              </a:rPr>
              <a:t>   </a:t>
            </a:r>
          </a:p>
          <a:p>
            <a:pPr eaLnBrk="0" hangingPunct="0"/>
            <a:r>
              <a:rPr lang="sr-Latn-CS" sz="1600" b="1">
                <a:solidFill>
                  <a:srgbClr val="F1F129"/>
                </a:solidFill>
                <a:latin typeface="Tahoma" pitchFamily="34" charset="0"/>
              </a:rPr>
              <a:t>      </a:t>
            </a:r>
            <a:r>
              <a:rPr lang="sr-Latn-CS" altLang="en-US" sz="1600" b="1">
                <a:solidFill>
                  <a:srgbClr val="F1F129"/>
                </a:solidFill>
                <a:latin typeface="Tahoma" pitchFamily="34" charset="0"/>
              </a:rPr>
              <a:t>горњем </a:t>
            </a:r>
            <a:r>
              <a:rPr lang="sr-Latn-CS" sz="1600" b="1">
                <a:solidFill>
                  <a:srgbClr val="F1E857"/>
                </a:solidFill>
                <a:latin typeface="Tahoma" pitchFamily="34" charset="0"/>
              </a:rPr>
              <a:t>I М</a:t>
            </a:r>
          </a:p>
          <a:p>
            <a:pPr eaLnBrk="0" hangingPunct="0"/>
            <a:endParaRPr lang="sr-Latn-CS" sz="1600" b="1">
              <a:solidFill>
                <a:srgbClr val="99FF66"/>
              </a:solidFill>
              <a:latin typeface="Tahoma" pitchFamily="34" charset="0"/>
            </a:endParaRPr>
          </a:p>
          <a:p>
            <a:pPr eaLnBrk="0" hangingPunct="0"/>
            <a:r>
              <a:rPr lang="sr-Latn-CS" altLang="en-US" sz="1600" b="1">
                <a:solidFill>
                  <a:srgbClr val="FF3300"/>
                </a:solidFill>
                <a:latin typeface="Tahoma" pitchFamily="34" charset="0"/>
              </a:rPr>
              <a:t>б</a:t>
            </a:r>
            <a:r>
              <a:rPr lang="sr-Latn-CS" altLang="en-US" sz="1600" b="1">
                <a:latin typeface="Tahoma" pitchFamily="34" charset="0"/>
              </a:rPr>
              <a:t> – </a:t>
            </a:r>
            <a:r>
              <a:rPr lang="sr-Latn-CS" altLang="en-US" sz="1600" b="1">
                <a:solidFill>
                  <a:srgbClr val="FF3300"/>
                </a:solidFill>
                <a:latin typeface="Tahoma" pitchFamily="34" charset="0"/>
              </a:rPr>
              <a:t>одсутне мезијалне</a:t>
            </a:r>
            <a:r>
              <a:rPr lang="sr-Latn-CS" sz="1600" b="1">
                <a:solidFill>
                  <a:srgbClr val="FF3300"/>
                </a:solidFill>
                <a:latin typeface="Tahoma" pitchFamily="34" charset="0"/>
              </a:rPr>
              <a:t> и </a:t>
            </a:r>
          </a:p>
          <a:p>
            <a:pPr eaLnBrk="0" hangingPunct="0"/>
            <a:r>
              <a:rPr lang="sr-Latn-CS" sz="1600" b="1">
                <a:solidFill>
                  <a:srgbClr val="FF3300"/>
                </a:solidFill>
                <a:latin typeface="Tahoma" pitchFamily="34" charset="0"/>
              </a:rPr>
              <a:t>      </a:t>
            </a:r>
            <a:r>
              <a:rPr lang="sr-Latn-CS" altLang="en-US" sz="1600" b="1">
                <a:solidFill>
                  <a:srgbClr val="FF3300"/>
                </a:solidFill>
                <a:latin typeface="Tahoma" pitchFamily="34" charset="0"/>
              </a:rPr>
              <a:t>дисталне триангуларнe фосe</a:t>
            </a:r>
            <a:endParaRPr lang="sr-Latn-CS" sz="1600" b="1">
              <a:solidFill>
                <a:srgbClr val="FF3300"/>
              </a:solidFill>
              <a:latin typeface="Tahoma" pitchFamily="34" charset="0"/>
            </a:endParaRPr>
          </a:p>
          <a:p>
            <a:pPr eaLnBrk="0" hangingPunct="0"/>
            <a:endParaRPr lang="sr-Latn-CS" altLang="en-US" sz="1600" b="1">
              <a:solidFill>
                <a:srgbClr val="FF3300"/>
              </a:solidFill>
              <a:latin typeface="Tahoma" pitchFamily="34" charset="0"/>
            </a:endParaRPr>
          </a:p>
          <a:p>
            <a:pPr eaLnBrk="0" hangingPunct="0"/>
            <a:r>
              <a:rPr lang="sr-Latn-CS" altLang="en-US" sz="1600" b="1">
                <a:solidFill>
                  <a:schemeClr val="accent1"/>
                </a:solidFill>
                <a:latin typeface="Tahoma" pitchFamily="34" charset="0"/>
              </a:rPr>
              <a:t>ц</a:t>
            </a:r>
            <a:r>
              <a:rPr lang="sr-Latn-CS" altLang="en-US" sz="1600" b="1">
                <a:latin typeface="Tahoma" pitchFamily="34" charset="0"/>
              </a:rPr>
              <a:t> – </a:t>
            </a:r>
            <a:r>
              <a:rPr lang="sr-Latn-CS" altLang="en-US" sz="1600" b="1">
                <a:solidFill>
                  <a:schemeClr val="accent1"/>
                </a:solidFill>
                <a:latin typeface="Tahoma" pitchFamily="34" charset="0"/>
              </a:rPr>
              <a:t>слабо изражена бразда на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 </a:t>
            </a:r>
          </a:p>
          <a:p>
            <a:pPr eaLnBrk="0" hangingPunct="0"/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      </a:t>
            </a:r>
            <a:r>
              <a:rPr lang="sr-Latn-CS" altLang="en-US" sz="1600" b="1">
                <a:solidFill>
                  <a:schemeClr val="accent1"/>
                </a:solidFill>
                <a:latin typeface="Tahoma" pitchFamily="34" charset="0"/>
              </a:rPr>
              <a:t>месту дисталне фосе</a:t>
            </a:r>
            <a:endParaRPr lang="sr-Latn-CS" sz="1600" b="1">
              <a:solidFill>
                <a:schemeClr val="accent1"/>
              </a:solidFill>
              <a:latin typeface="Tahoma" pitchFamily="34" charset="0"/>
            </a:endParaRPr>
          </a:p>
          <a:p>
            <a:pPr eaLnBrk="0" hangingPunct="0"/>
            <a:endParaRPr lang="sr-Latn-CS" altLang="en-US" sz="1600" b="1">
              <a:solidFill>
                <a:schemeClr val="accent1"/>
              </a:solidFill>
              <a:latin typeface="Tahoma" pitchFamily="34" charset="0"/>
            </a:endParaRPr>
          </a:p>
          <a:p>
            <a:pPr eaLnBrk="0" hangingPunct="0"/>
            <a:r>
              <a:rPr lang="sr-Latn-CS" altLang="en-US" sz="1600" b="1">
                <a:solidFill>
                  <a:srgbClr val="23F788"/>
                </a:solidFill>
                <a:latin typeface="Tahoma" pitchFamily="34" charset="0"/>
              </a:rPr>
              <a:t>д</a:t>
            </a:r>
            <a:r>
              <a:rPr lang="sr-Latn-CS" altLang="en-US" sz="1600" b="1">
                <a:latin typeface="Tahoma" pitchFamily="34" charset="0"/>
              </a:rPr>
              <a:t> – </a:t>
            </a:r>
            <a:r>
              <a:rPr lang="sr-Latn-CS" altLang="en-US" sz="1600" b="1">
                <a:solidFill>
                  <a:srgbClr val="27C07A"/>
                </a:solidFill>
                <a:latin typeface="Tahoma" pitchFamily="34" charset="0"/>
              </a:rPr>
              <a:t>бројне суплемeнтарне</a:t>
            </a:r>
            <a:r>
              <a:rPr lang="sr-Latn-CS" sz="1600" b="1">
                <a:solidFill>
                  <a:srgbClr val="27C07A"/>
                </a:solidFill>
                <a:latin typeface="Tahoma" pitchFamily="34" charset="0"/>
              </a:rPr>
              <a:t> </a:t>
            </a:r>
          </a:p>
          <a:p>
            <a:pPr eaLnBrk="0" hangingPunct="0"/>
            <a:r>
              <a:rPr lang="sr-Latn-CS" sz="1600" b="1">
                <a:solidFill>
                  <a:srgbClr val="27C07A"/>
                </a:solidFill>
                <a:latin typeface="Tahoma" pitchFamily="34" charset="0"/>
              </a:rPr>
              <a:t>      </a:t>
            </a:r>
            <a:r>
              <a:rPr lang="sr-Latn-CS" altLang="en-US" sz="1600" b="1">
                <a:solidFill>
                  <a:srgbClr val="27C07A"/>
                </a:solidFill>
                <a:latin typeface="Tahoma" pitchFamily="34" charset="0"/>
              </a:rPr>
              <a:t>бразде</a:t>
            </a:r>
            <a:r>
              <a:rPr lang="sr-Latn-CS" altLang="en-US" sz="1600">
                <a:latin typeface="Tahoma" pitchFamily="34" charset="0"/>
              </a:rPr>
              <a:t> </a:t>
            </a:r>
          </a:p>
        </p:txBody>
      </p:sp>
      <p:sp>
        <p:nvSpPr>
          <p:cNvPr id="78852" name="Text Box 10"/>
          <p:cNvSpPr txBox="1">
            <a:spLocks noChangeArrowheads="1"/>
          </p:cNvSpPr>
          <p:nvPr/>
        </p:nvSpPr>
        <p:spPr bwMode="auto">
          <a:xfrm>
            <a:off x="4800600" y="3773488"/>
            <a:ext cx="35401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 b="1">
                <a:solidFill>
                  <a:srgbClr val="F1F129"/>
                </a:solidFill>
              </a:rPr>
              <a:t>a</a:t>
            </a:r>
            <a:endParaRPr lang="sr-Cyrl-CS" sz="2400" b="1">
              <a:solidFill>
                <a:srgbClr val="F1F129"/>
              </a:solidFill>
            </a:endParaRPr>
          </a:p>
        </p:txBody>
      </p:sp>
      <p:sp>
        <p:nvSpPr>
          <p:cNvPr id="78853" name="Text Box 11"/>
          <p:cNvSpPr txBox="1">
            <a:spLocks noChangeArrowheads="1"/>
          </p:cNvSpPr>
          <p:nvPr/>
        </p:nvSpPr>
        <p:spPr bwMode="auto">
          <a:xfrm>
            <a:off x="6858000" y="38100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sz="2400" b="1">
                <a:solidFill>
                  <a:srgbClr val="FF3300"/>
                </a:solidFill>
              </a:rPr>
              <a:t>b</a:t>
            </a:r>
            <a:endParaRPr lang="sr-Cyrl-CS" sz="2400" b="1">
              <a:solidFill>
                <a:srgbClr val="FF3300"/>
              </a:solidFill>
            </a:endParaRPr>
          </a:p>
        </p:txBody>
      </p:sp>
      <p:sp>
        <p:nvSpPr>
          <p:cNvPr id="78854" name="Text Box 12"/>
          <p:cNvSpPr txBox="1">
            <a:spLocks noChangeArrowheads="1"/>
          </p:cNvSpPr>
          <p:nvPr/>
        </p:nvSpPr>
        <p:spPr bwMode="auto">
          <a:xfrm>
            <a:off x="4860925" y="6211888"/>
            <a:ext cx="369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2400" b="1">
                <a:solidFill>
                  <a:schemeClr val="accent1"/>
                </a:solidFill>
              </a:rPr>
              <a:t>ц</a:t>
            </a:r>
          </a:p>
        </p:txBody>
      </p:sp>
      <p:sp>
        <p:nvSpPr>
          <p:cNvPr id="78855" name="Text Box 13"/>
          <p:cNvSpPr txBox="1">
            <a:spLocks noChangeArrowheads="1"/>
          </p:cNvSpPr>
          <p:nvPr/>
        </p:nvSpPr>
        <p:spPr bwMode="auto">
          <a:xfrm>
            <a:off x="6858000" y="6211888"/>
            <a:ext cx="37623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2400" b="1">
                <a:solidFill>
                  <a:srgbClr val="99FF66"/>
                </a:solidFill>
              </a:rPr>
              <a:t>д</a:t>
            </a:r>
          </a:p>
        </p:txBody>
      </p:sp>
      <p:sp>
        <p:nvSpPr>
          <p:cNvPr id="76808" name="WordArt 14"/>
          <p:cNvSpPr>
            <a:spLocks noChangeArrowheads="1" noChangeShapeType="1" noTextEdit="1"/>
          </p:cNvSpPr>
          <p:nvPr/>
        </p:nvSpPr>
        <p:spPr bwMode="auto">
          <a:xfrm>
            <a:off x="381000" y="368300"/>
            <a:ext cx="8229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II М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612775"/>
            <a:ext cx="7467600" cy="1139825"/>
          </a:xfrm>
        </p:spPr>
        <p:txBody>
          <a:bodyPr anchorCtr="1"/>
          <a:lstStyle/>
          <a:p>
            <a:r>
              <a:rPr lang="en-US" sz="2800" b="1" smtClean="0">
                <a:solidFill>
                  <a:schemeClr val="tx1"/>
                </a:solidFill>
              </a:rPr>
              <a:t>Ад</a:t>
            </a:r>
            <a:r>
              <a:rPr lang="sr-Latn-CS" sz="2800" b="1" smtClean="0">
                <a:solidFill>
                  <a:schemeClr val="tx1"/>
                </a:solidFill>
              </a:rPr>
              <a:t> 3.</a:t>
            </a:r>
            <a:r>
              <a:rPr lang="sr-Latn-CS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smtClean="0">
                <a:solidFill>
                  <a:schemeClr val="tx1"/>
                </a:solidFill>
              </a:rPr>
              <a:t>ИРЕГУЛАРНОСТ КОРЕН</a:t>
            </a:r>
            <a:r>
              <a:rPr lang="en-U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СКОГ</a:t>
            </a:r>
            <a:r>
              <a:rPr lang="sr-Latn-C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КОМПЛЕКСА</a:t>
            </a:r>
            <a:r>
              <a:rPr lang="sr-Latn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80898" name="Picture 4" descr="8,13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81200" y="1524000"/>
            <a:ext cx="5160963" cy="3355975"/>
          </a:xfrm>
          <a:ln w="12700">
            <a:solidFill>
              <a:srgbClr val="F1F129"/>
            </a:solidFill>
          </a:ln>
        </p:spPr>
      </p:pic>
      <p:sp>
        <p:nvSpPr>
          <p:cNvPr id="80899" name="Rectangle 7"/>
          <p:cNvSpPr>
            <a:spLocks noChangeArrowheads="1"/>
          </p:cNvSpPr>
          <p:nvPr/>
        </p:nvSpPr>
        <p:spPr bwMode="auto">
          <a:xfrm>
            <a:off x="450850" y="5100638"/>
            <a:ext cx="89392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sr-Latn-CS" altLang="en-US" sz="2000" b="1">
                <a:solidFill>
                  <a:srgbClr val="FF3300"/>
                </a:solidFill>
                <a:latin typeface="Tahoma" pitchFamily="34" charset="0"/>
              </a:rPr>
              <a:t>а</a:t>
            </a:r>
            <a:r>
              <a:rPr lang="sr-Latn-CS" altLang="en-US" sz="2000" b="1">
                <a:latin typeface="Tahoma" pitchFamily="34" charset="0"/>
              </a:rPr>
              <a:t> – </a:t>
            </a:r>
            <a:r>
              <a:rPr lang="sr-Latn-CS" altLang="en-US" sz="2000" b="1">
                <a:solidFill>
                  <a:srgbClr val="FF3300"/>
                </a:solidFill>
                <a:latin typeface="Tahoma" pitchFamily="34" charset="0"/>
              </a:rPr>
              <a:t>ПРИСУТНЕ ДВЕ МЕЗИОБУКАЛНЕ ГРАНЕ</a:t>
            </a:r>
          </a:p>
          <a:p>
            <a:pPr eaLnBrk="0" hangingPunct="0"/>
            <a:endParaRPr lang="sr-Latn-CS" sz="2000" b="1">
              <a:latin typeface="Tahoma" pitchFamily="34" charset="0"/>
            </a:endParaRPr>
          </a:p>
          <a:p>
            <a:pPr eaLnBrk="0" hangingPunct="0"/>
            <a:r>
              <a:rPr lang="sr-Latn-CS" altLang="en-US" sz="2000" b="1">
                <a:solidFill>
                  <a:schemeClr val="accent1"/>
                </a:solidFill>
                <a:latin typeface="Tahoma" pitchFamily="34" charset="0"/>
              </a:rPr>
              <a:t>б</a:t>
            </a:r>
            <a:r>
              <a:rPr lang="sr-Latn-CS" altLang="en-US" sz="2000" b="1">
                <a:latin typeface="Tahoma" pitchFamily="34" charset="0"/>
              </a:rPr>
              <a:t> – </a:t>
            </a:r>
            <a:r>
              <a:rPr lang="sr-Latn-CS" altLang="en-US" sz="2000" b="1">
                <a:solidFill>
                  <a:schemeClr val="accent1"/>
                </a:solidFill>
                <a:latin typeface="Tahoma" pitchFamily="34" charset="0"/>
              </a:rPr>
              <a:t>ФУЗИЈА МЕЗИОБУКАЛНЕ И ПАЛАТИНАЛНЕ КОРЕНСКЕ ГРАНЕ</a:t>
            </a:r>
            <a:r>
              <a:rPr lang="sr-Latn-CS" altLang="en-US">
                <a:solidFill>
                  <a:schemeClr val="accent1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78852" name="WordArt 8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8229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СТАЛНОГ ГОРЊЕГ II М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0901" name="Text Box 9"/>
          <p:cNvSpPr txBox="1">
            <a:spLocks noChangeArrowheads="1"/>
          </p:cNvSpPr>
          <p:nvPr/>
        </p:nvSpPr>
        <p:spPr bwMode="auto">
          <a:xfrm>
            <a:off x="2033588" y="4383088"/>
            <a:ext cx="3540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sz="2400" b="1">
                <a:solidFill>
                  <a:srgbClr val="FF3300"/>
                </a:solidFill>
              </a:rPr>
              <a:t>a</a:t>
            </a:r>
            <a:endParaRPr lang="sr-Cyrl-CS" sz="2400" b="1">
              <a:solidFill>
                <a:srgbClr val="FF3300"/>
              </a:solidFill>
            </a:endParaRPr>
          </a:p>
        </p:txBody>
      </p:sp>
      <p:sp>
        <p:nvSpPr>
          <p:cNvPr id="80902" name="Text Box 10"/>
          <p:cNvSpPr txBox="1">
            <a:spLocks noChangeArrowheads="1"/>
          </p:cNvSpPr>
          <p:nvPr/>
        </p:nvSpPr>
        <p:spPr bwMode="auto">
          <a:xfrm>
            <a:off x="4800600" y="4419600"/>
            <a:ext cx="304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sr-Cyrl-CS" sz="2400" b="1">
                <a:solidFill>
                  <a:schemeClr val="accent1"/>
                </a:solidFill>
              </a:rPr>
              <a:t>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8,10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914400"/>
            <a:ext cx="2249488" cy="1854200"/>
          </a:xfrm>
          <a:ln>
            <a:solidFill>
              <a:srgbClr val="F1F129"/>
            </a:solidFill>
          </a:ln>
        </p:spPr>
      </p:pic>
      <p:pic>
        <p:nvPicPr>
          <p:cNvPr id="13314" name="Picture 8" descr="8,1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0" y="914400"/>
            <a:ext cx="2260600" cy="1831975"/>
          </a:xfrm>
          <a:ln>
            <a:solidFill>
              <a:srgbClr val="F1F129"/>
            </a:solidFill>
          </a:ln>
        </p:spPr>
      </p:pic>
      <p:pic>
        <p:nvPicPr>
          <p:cNvPr id="13315" name="Picture 11" descr="8,1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5025" y="2743200"/>
            <a:ext cx="2028825" cy="1490663"/>
          </a:xfrm>
          <a:ln>
            <a:solidFill>
              <a:srgbClr val="F1F129"/>
            </a:solidFill>
          </a:ln>
        </p:spPr>
      </p:pic>
      <p:pic>
        <p:nvPicPr>
          <p:cNvPr id="13316" name="Picture 14" descr="8,10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56413" y="2743200"/>
            <a:ext cx="2011362" cy="1489075"/>
          </a:xfrm>
          <a:ln>
            <a:solidFill>
              <a:srgbClr val="F1F129"/>
            </a:solidFill>
          </a:ln>
        </p:spPr>
      </p:pic>
      <p:pic>
        <p:nvPicPr>
          <p:cNvPr id="13317" name="Picture 17" descr="8,108"/>
          <p:cNvPicPr>
            <a:picLocks noChangeAspect="1" noChangeArrowheads="1"/>
          </p:cNvPicPr>
          <p:nvPr/>
        </p:nvPicPr>
        <p:blipFill>
          <a:blip r:embed="rId7" cstate="print"/>
          <a:srcRect l="1109"/>
          <a:stretch>
            <a:fillRect/>
          </a:stretch>
        </p:blipFill>
        <p:spPr bwMode="auto">
          <a:xfrm>
            <a:off x="5029200" y="4800600"/>
            <a:ext cx="4038600" cy="202723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13318" name="Text Box 20"/>
          <p:cNvSpPr txBox="1">
            <a:spLocks noChangeArrowheads="1"/>
          </p:cNvSpPr>
          <p:nvPr/>
        </p:nvSpPr>
        <p:spPr bwMode="auto">
          <a:xfrm>
            <a:off x="4724400" y="9144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13319" name="Text Box 21"/>
          <p:cNvSpPr txBox="1">
            <a:spLocks noChangeArrowheads="1"/>
          </p:cNvSpPr>
          <p:nvPr/>
        </p:nvSpPr>
        <p:spPr bwMode="auto">
          <a:xfrm>
            <a:off x="6931025" y="915988"/>
            <a:ext cx="328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b</a:t>
            </a:r>
          </a:p>
        </p:txBody>
      </p:sp>
      <p:sp>
        <p:nvSpPr>
          <p:cNvPr id="13320" name="Text Box 22"/>
          <p:cNvSpPr txBox="1">
            <a:spLocks noChangeArrowheads="1"/>
          </p:cNvSpPr>
          <p:nvPr/>
        </p:nvSpPr>
        <p:spPr bwMode="auto">
          <a:xfrm>
            <a:off x="4572000" y="2670175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c</a:t>
            </a:r>
          </a:p>
        </p:txBody>
      </p:sp>
      <p:sp>
        <p:nvSpPr>
          <p:cNvPr id="13321" name="Text Box 23"/>
          <p:cNvSpPr txBox="1">
            <a:spLocks noChangeArrowheads="1"/>
          </p:cNvSpPr>
          <p:nvPr/>
        </p:nvSpPr>
        <p:spPr bwMode="auto">
          <a:xfrm>
            <a:off x="6780213" y="2670175"/>
            <a:ext cx="328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0066"/>
                </a:solidFill>
                <a:latin typeface="Tahoma" pitchFamily="34" charset="0"/>
              </a:rPr>
              <a:t>d</a:t>
            </a:r>
          </a:p>
        </p:txBody>
      </p:sp>
      <p:sp>
        <p:nvSpPr>
          <p:cNvPr id="13322" name="Text Box 24"/>
          <p:cNvSpPr txBox="1">
            <a:spLocks noChangeArrowheads="1"/>
          </p:cNvSpPr>
          <p:nvPr/>
        </p:nvSpPr>
        <p:spPr bwMode="auto">
          <a:xfrm>
            <a:off x="914400" y="62484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sr-Latn-CS" b="1">
              <a:latin typeface="Tahoma" pitchFamily="34" charset="0"/>
            </a:endParaRP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-76200" y="911225"/>
            <a:ext cx="6318250" cy="5853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 ОПШТЕ КАРАКТЕРИСТИКЕ</a:t>
            </a:r>
          </a:p>
          <a:p>
            <a:r>
              <a:rPr lang="sr-Latn-CS" b="1">
                <a:solidFill>
                  <a:srgbClr val="F1F129"/>
                </a:solidFill>
                <a:latin typeface="Tahoma" pitchFamily="34" charset="0"/>
              </a:rPr>
              <a:t/>
            </a:r>
            <a:br>
              <a:rPr lang="sr-Latn-CS" b="1">
                <a:solidFill>
                  <a:srgbClr val="F1F129"/>
                </a:solidFill>
                <a:latin typeface="Tahoma" pitchFamily="34" charset="0"/>
              </a:rPr>
            </a:br>
            <a:r>
              <a:rPr lang="sr-Latn-CS" b="1">
                <a:solidFill>
                  <a:srgbClr val="F1F129"/>
                </a:solidFill>
                <a:latin typeface="Tahoma" pitchFamily="34" charset="0"/>
              </a:rPr>
              <a:t>  </a:t>
            </a:r>
            <a:r>
              <a:rPr lang="sr-Latn-CS" b="1"/>
              <a:t>-</a:t>
            </a:r>
            <a:r>
              <a:rPr lang="sr-Latn-CS" sz="1200" b="1">
                <a:latin typeface="Tahoma" pitchFamily="34" charset="0"/>
              </a:rPr>
              <a:t> </a:t>
            </a:r>
            <a:r>
              <a:rPr lang="sr-Latn-CS" sz="1400" b="1">
                <a:latin typeface="Tahoma" pitchFamily="34" charset="0"/>
              </a:rPr>
              <a:t>ПОЛОЖАЈ У ЛУК</a:t>
            </a:r>
            <a:r>
              <a:rPr lang="en-US" altLang="sr-Latn-CS" sz="1400" b="1">
                <a:latin typeface="Tahoma" pitchFamily="34" charset="0"/>
              </a:rPr>
              <a:t>У</a:t>
            </a:r>
          </a:p>
          <a:p>
            <a:r>
              <a:rPr lang="en-US" altLang="sr-Latn-CS" sz="1400" b="1">
                <a:latin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</a:rPr>
              <a:t>- 6. зуб од медијалне линије</a:t>
            </a:r>
          </a:p>
          <a:p>
            <a:r>
              <a:rPr lang="en-US" altLang="sr-Latn-CS" sz="1400">
                <a:latin typeface="Tahoma" pitchFamily="34" charset="0"/>
              </a:rPr>
              <a:t>    - мезијално контактира најпре са 2. горњим млечним</a:t>
            </a:r>
            <a:br>
              <a:rPr lang="en-US" altLang="sr-Latn-CS" sz="1400">
                <a:latin typeface="Tahoma" pitchFamily="34" charset="0"/>
              </a:rPr>
            </a:br>
            <a:r>
              <a:rPr lang="en-US" altLang="sr-Latn-CS" sz="1400">
                <a:latin typeface="Tahoma" pitchFamily="34" charset="0"/>
              </a:rPr>
              <a:t>      моларом, а потом са 2. горњим премоларом</a:t>
            </a:r>
          </a:p>
          <a:p>
            <a:r>
              <a:rPr lang="en-US" altLang="sr-Latn-CS" sz="1400">
                <a:latin typeface="Tahoma" pitchFamily="34" charset="0"/>
              </a:rPr>
              <a:t>    - у мешовитој дент. је последњи зуб у дент. луку   </a:t>
            </a:r>
          </a:p>
          <a:p>
            <a:r>
              <a:rPr lang="en-US" altLang="sr-Latn-CS" sz="1400">
                <a:latin typeface="Tahoma" pitchFamily="34" charset="0"/>
              </a:rPr>
              <a:t>      потом, дистално контактира са 2. горњим моларом</a:t>
            </a:r>
          </a:p>
          <a:p>
            <a:r>
              <a:rPr lang="sr-Latn-CS" sz="1400" b="1">
                <a:latin typeface="Tahoma" pitchFamily="34" charset="0"/>
              </a:rPr>
              <a:t>   </a:t>
            </a:r>
          </a:p>
          <a:p>
            <a:r>
              <a:rPr lang="sr-Latn-CS" sz="1400" b="1">
                <a:latin typeface="Tahoma" pitchFamily="34" charset="0"/>
              </a:rPr>
              <a:t> - НОМЕНКЛАТУРА   </a:t>
            </a:r>
          </a:p>
          <a:p>
            <a:endParaRPr lang="sr-Latn-CS" sz="1400" b="1">
              <a:latin typeface="Tahoma" pitchFamily="34" charset="0"/>
            </a:endParaRPr>
          </a:p>
          <a:p>
            <a:endParaRPr lang="sr-Latn-CS" sz="1400" b="1">
              <a:latin typeface="Tahoma" pitchFamily="34" charset="0"/>
            </a:endParaRPr>
          </a:p>
          <a:p>
            <a:r>
              <a:rPr lang="sr-Latn-CS" sz="1400" b="1">
                <a:latin typeface="Tahoma" pitchFamily="34" charset="0"/>
              </a:rPr>
              <a:t>   </a:t>
            </a:r>
          </a:p>
          <a:p>
            <a:r>
              <a:rPr lang="sr-Latn-CS" sz="1400" b="1">
                <a:latin typeface="Tahoma" pitchFamily="34" charset="0"/>
              </a:rPr>
              <a:t>- ОПШТИ ОБЛИК И ФУНКЦИЈА: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      </a:t>
            </a:r>
            <a:r>
              <a:rPr lang="sr-Latn-CS" sz="1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</a:t>
            </a:r>
            <a:r>
              <a:rPr lang="sr-Latn-CS" sz="1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sr-Latn-CS" sz="1200" b="1">
                <a:latin typeface="Tahoma" pitchFamily="34" charset="0"/>
              </a:rPr>
              <a:t>МОРФОЛОШКИ ЈЕ СТАНДАРД</a:t>
            </a:r>
            <a:br>
              <a:rPr lang="sr-Latn-CS" sz="1200" b="1">
                <a:latin typeface="Tahoma" pitchFamily="34" charset="0"/>
              </a:rPr>
            </a:br>
            <a:r>
              <a:rPr lang="sr-Latn-CS" sz="1200" b="1">
                <a:latin typeface="Tahoma" pitchFamily="34" charset="0"/>
              </a:rPr>
              <a:t>       - НАЈВЕЋИ ЗУБ У ГОРЊЕМ ДЛ </a:t>
            </a:r>
          </a:p>
          <a:p>
            <a:r>
              <a:rPr lang="sr-Latn-CS" sz="1200" b="1">
                <a:latin typeface="Tahoma" pitchFamily="34" charset="0"/>
              </a:rPr>
              <a:t>       </a:t>
            </a:r>
            <a:r>
              <a:rPr lang="en-US" altLang="sr-Latn-CS" sz="1200" b="1">
                <a:latin typeface="Tahoma" pitchFamily="34" charset="0"/>
              </a:rPr>
              <a:t>- КРУНА ЈЕ ШИРА (БУКООРАЛНО) НЕГО ДУЖА МЕЗИОДИСТАЛНО</a:t>
            </a:r>
          </a:p>
          <a:p>
            <a:r>
              <a:rPr lang="en-US" altLang="sr-Latn-CS" sz="1200" b="1">
                <a:latin typeface="Tahoma" pitchFamily="34" charset="0"/>
              </a:rPr>
              <a:t>         ОКЛУЗОЦЕРВИКАЛНО КРАЋА НЕГО КОД ПРЕМОЛАРА</a:t>
            </a:r>
            <a:r>
              <a:rPr lang="sr-Latn-CS" sz="1200" b="1">
                <a:latin typeface="Tahoma" pitchFamily="34" charset="0"/>
              </a:rPr>
              <a:t>      </a:t>
            </a:r>
          </a:p>
          <a:p>
            <a:r>
              <a:rPr lang="sr-Latn-CS" sz="1200" b="1">
                <a:latin typeface="Tahoma" pitchFamily="34" charset="0"/>
              </a:rPr>
              <a:t>       -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</a:rPr>
              <a:t>СОП</a:t>
            </a:r>
            <a:r>
              <a:rPr lang="sr-Latn-CS" sz="1200" b="1">
                <a:latin typeface="Tahoma" pitchFamily="34" charset="0"/>
              </a:rPr>
              <a:t> ЈЕ У ОБЛИКУ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</a:rPr>
              <a:t>РОМБОИДА</a:t>
            </a:r>
            <a:r>
              <a:rPr lang="sr-Latn-CS" sz="1200" b="1">
                <a:latin typeface="Tahoma" pitchFamily="34" charset="0"/>
              </a:rPr>
              <a:t/>
            </a:r>
            <a:br>
              <a:rPr lang="sr-Latn-CS" sz="1200" b="1">
                <a:latin typeface="Tahoma" pitchFamily="34" charset="0"/>
              </a:rPr>
            </a:br>
            <a:r>
              <a:rPr lang="sr-Latn-CS" sz="1200" b="1">
                <a:latin typeface="Tahoma" pitchFamily="34" charset="0"/>
              </a:rPr>
              <a:t>       - ОСНОВНА УЛОГА У ИНГЕСТИЈИ ЈЕ МЛЕВЕЊЕ   ХРАНЕ</a:t>
            </a:r>
          </a:p>
          <a:p>
            <a:r>
              <a:rPr lang="sr-Latn-CS" sz="1200" b="1">
                <a:latin typeface="Tahoma" pitchFamily="34" charset="0"/>
              </a:rPr>
              <a:t>       </a:t>
            </a:r>
            <a:r>
              <a:rPr lang="en-US" altLang="sr-Latn-CS" sz="1200" b="1">
                <a:latin typeface="Tahoma" pitchFamily="34" charset="0"/>
              </a:rPr>
              <a:t>- ТРИ КОРЕНСКЕ ГРАНЕ: 2 БУКАЛНЕ И 1 ПАЛАТИНАЛНА</a:t>
            </a:r>
          </a:p>
          <a:p>
            <a:endParaRPr lang="sr-Latn-CS" sz="1200" b="1">
              <a:solidFill>
                <a:srgbClr val="FFFF00"/>
              </a:solidFill>
              <a:latin typeface="Tahoma" pitchFamily="34" charset="0"/>
            </a:endParaRPr>
          </a:p>
          <a:p>
            <a:r>
              <a:rPr lang="sr-Latn-CS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ПРАВИЛАН </a:t>
            </a:r>
            <a:r>
              <a:rPr lang="sr-Latn-CS" altLang="en-US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b="1">
                <a:latin typeface="Tahoma" pitchFamily="34" charset="0"/>
              </a:rPr>
              <a:t>ЗНАК УГЛА И ЛУКА И    </a:t>
            </a:r>
            <a:br>
              <a:rPr lang="sr-Latn-CS" b="1">
                <a:latin typeface="Tahoma" pitchFamily="34" charset="0"/>
              </a:rPr>
            </a:br>
            <a:r>
              <a:rPr lang="sr-Latn-CS" b="1">
                <a:latin typeface="Tahoma" pitchFamily="34" charset="0"/>
              </a:rPr>
              <a:t>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ДИСТАЛНИ</a:t>
            </a:r>
            <a:r>
              <a:rPr lang="sr-Latn-CS" b="1">
                <a:latin typeface="Tahoma" pitchFamily="34" charset="0"/>
              </a:rPr>
              <a:t> НАГИБ КОРЕН</a:t>
            </a:r>
            <a:r>
              <a:rPr lang="en-US" altLang="sr-Latn-CS" b="1">
                <a:latin typeface="Tahoma" pitchFamily="34" charset="0"/>
              </a:rPr>
              <a:t>А</a:t>
            </a:r>
          </a:p>
          <a:p>
            <a:pPr lvl="1"/>
            <a:endParaRPr lang="en-US" altLang="sr-Latn-CS" b="1">
              <a:latin typeface="Tahoma" pitchFamily="34" charset="0"/>
            </a:endParaRPr>
          </a:p>
          <a:p>
            <a:r>
              <a:rPr lang="sr-Latn-CS" b="1">
                <a:latin typeface="Tahoma" pitchFamily="34" charset="0"/>
              </a:rPr>
              <a:t>         </a:t>
            </a:r>
            <a:endParaRPr lang="sr-Latn-CS" b="1">
              <a:solidFill>
                <a:srgbClr val="99FF66"/>
              </a:solidFill>
              <a:latin typeface="Tahoma" pitchFamily="34" charset="0"/>
            </a:endParaRPr>
          </a:p>
        </p:txBody>
      </p:sp>
      <p:sp>
        <p:nvSpPr>
          <p:cNvPr id="11276" name="Text Box 33"/>
          <p:cNvSpPr txBox="1"/>
          <p:nvPr/>
        </p:nvSpPr>
        <p:spPr>
          <a:xfrm>
            <a:off x="0" y="6172200"/>
            <a:ext cx="4449763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b="1"/>
              <a:t> </a:t>
            </a:r>
            <a:r>
              <a:rPr lang="sr-Cyrl-CS" b="1"/>
              <a:t>ОБРАЗУЈЕ </a:t>
            </a:r>
            <a:r>
              <a:rPr lang="sr-Cyrl-CS" b="1">
                <a:solidFill>
                  <a:srgbClr val="629BE6"/>
                </a:solidFill>
              </a:rPr>
              <a:t>ОКЛУЗАЛНУ ЈЕДИНИЦУ  </a:t>
            </a:r>
          </a:p>
          <a:p>
            <a:r>
              <a:rPr lang="sr-Cyrl-CS" b="1">
                <a:solidFill>
                  <a:srgbClr val="629BE6"/>
                </a:solidFill>
              </a:rPr>
              <a:t>  СА ДОЊИМ I и II МОЛАРОМ</a:t>
            </a:r>
          </a:p>
        </p:txBody>
      </p:sp>
      <p:sp>
        <p:nvSpPr>
          <p:cNvPr id="13325" name="Text Box 34"/>
          <p:cNvSpPr txBox="1">
            <a:spLocks noChangeArrowheads="1"/>
          </p:cNvSpPr>
          <p:nvPr/>
        </p:nvSpPr>
        <p:spPr bwMode="auto">
          <a:xfrm>
            <a:off x="5029200" y="6477000"/>
            <a:ext cx="381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13326" name="Text Box 35"/>
          <p:cNvSpPr txBox="1">
            <a:spLocks noChangeArrowheads="1"/>
          </p:cNvSpPr>
          <p:nvPr/>
        </p:nvSpPr>
        <p:spPr bwMode="auto">
          <a:xfrm>
            <a:off x="6934200" y="6415088"/>
            <a:ext cx="260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1F129"/>
                </a:solidFill>
              </a:rPr>
              <a:t>f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13327" name="Text Box 36"/>
          <p:cNvSpPr txBox="1">
            <a:spLocks noChangeArrowheads="1"/>
          </p:cNvSpPr>
          <p:nvPr/>
        </p:nvSpPr>
        <p:spPr bwMode="auto">
          <a:xfrm>
            <a:off x="6858000" y="304800"/>
            <a:ext cx="198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Cyrl-CS" b="1" i="1"/>
              <a:t> primus superior</a:t>
            </a:r>
          </a:p>
        </p:txBody>
      </p:sp>
      <p:sp>
        <p:nvSpPr>
          <p:cNvPr id="11280" name="Rectangle 19"/>
          <p:cNvSpPr/>
          <p:nvPr/>
        </p:nvSpPr>
        <p:spPr>
          <a:xfrm>
            <a:off x="585788" y="77788"/>
            <a:ext cx="60261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r>
              <a:rPr lang="sr-Cyrl-CS" sz="32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Стални горњи први молар</a:t>
            </a:r>
          </a:p>
        </p:txBody>
      </p:sp>
      <p:sp>
        <p:nvSpPr>
          <p:cNvPr id="11281" name="Text Box 8"/>
          <p:cNvSpPr txBox="1"/>
          <p:nvPr/>
        </p:nvSpPr>
        <p:spPr>
          <a:xfrm>
            <a:off x="323850" y="3213100"/>
            <a:ext cx="3508375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sr-Latn-CS" sz="1400" b="1">
                <a:solidFill>
                  <a:srgbClr val="1E63BD"/>
                </a:solidFill>
              </a:rPr>
              <a:t>* стални горњи десни први молар: </a:t>
            </a:r>
            <a:r>
              <a:rPr lang="sr-Latn-CS" sz="1400" b="1">
                <a:solidFill>
                  <a:srgbClr val="1E63BD"/>
                </a:solidFill>
              </a:rPr>
              <a:t>1</a:t>
            </a:r>
            <a:r>
              <a:rPr lang="en-US" altLang="sr-Latn-CS" sz="1400" b="1">
                <a:solidFill>
                  <a:srgbClr val="1E63BD"/>
                </a:solidFill>
              </a:rPr>
              <a:t>6</a:t>
            </a:r>
          </a:p>
          <a:p>
            <a:r>
              <a:rPr lang="en-US" altLang="sr-Latn-CS" sz="1400" b="1">
                <a:solidFill>
                  <a:srgbClr val="1E63BD"/>
                </a:solidFill>
              </a:rPr>
              <a:t>* </a:t>
            </a:r>
            <a:r>
              <a:rPr lang="en-US" altLang="sr-Latn-CS" sz="1400" b="1">
                <a:solidFill>
                  <a:srgbClr val="1E63BD"/>
                </a:solidFill>
                <a:sym typeface="Arial" pitchFamily="34" charset="0"/>
              </a:rPr>
              <a:t>стални горњи леви први молар:   </a:t>
            </a:r>
            <a:r>
              <a:rPr lang="sr-Latn-CS" sz="1400" b="1">
                <a:solidFill>
                  <a:srgbClr val="1E63BD"/>
                </a:solidFill>
              </a:rPr>
              <a:t>2</a:t>
            </a:r>
            <a:r>
              <a:rPr lang="en-US" altLang="sr-Latn-CS" sz="1400" b="1">
                <a:solidFill>
                  <a:srgbClr val="1E63BD"/>
                </a:solidFill>
              </a:rPr>
              <a:t>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8"/>
          <p:cNvSpPr/>
          <p:nvPr/>
        </p:nvSpPr>
        <p:spPr>
          <a:xfrm>
            <a:off x="76200" y="3817938"/>
            <a:ext cx="5335588" cy="2743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  ОПШТЕ КАРAКТЕРИСТИКЕ</a:t>
            </a:r>
            <a:r>
              <a:rPr lang="sr-Latn-CS" b="1">
                <a:solidFill>
                  <a:srgbClr val="F1F129"/>
                </a:solidFill>
                <a:latin typeface="Tahoma" pitchFamily="34" charset="0"/>
              </a:rPr>
              <a:t>:</a:t>
            </a:r>
          </a:p>
          <a:p>
            <a:pPr eaLnBrk="0" hangingPunct="0"/>
            <a:r>
              <a:rPr lang="sr-Latn-CS" sz="1200" b="1">
                <a:latin typeface="Tahoma" pitchFamily="34" charset="0"/>
              </a:rPr>
              <a:t>    ПОЛOЖАЈ У ЛУКУ</a:t>
            </a:r>
          </a:p>
          <a:p>
            <a:pPr eaLnBrk="0" hangingPunct="0"/>
            <a:r>
              <a:rPr lang="sr-Latn-CS" sz="1200" b="1">
                <a:latin typeface="Tahoma" pitchFamily="34" charset="0"/>
              </a:rPr>
              <a:t>        </a:t>
            </a:r>
            <a:r>
              <a:rPr lang="en-US" altLang="sr-Latn-CS" sz="1200" b="1">
                <a:latin typeface="Tahoma" pitchFamily="34" charset="0"/>
              </a:rPr>
              <a:t>- 8. зуб од медијалне линије</a:t>
            </a:r>
          </a:p>
          <a:p>
            <a:pPr eaLnBrk="0" hangingPunct="0"/>
            <a:r>
              <a:rPr lang="en-US" altLang="sr-Latn-CS" sz="1200" b="1">
                <a:latin typeface="Tahoma" pitchFamily="34" charset="0"/>
              </a:rPr>
              <a:t>        - мезијално контактира са сталним горњим 2. моларом</a:t>
            </a:r>
          </a:p>
          <a:p>
            <a:pPr eaLnBrk="0" hangingPunct="0"/>
            <a:r>
              <a:rPr lang="en-US" altLang="sr-Latn-CS" sz="1200" b="1">
                <a:latin typeface="Tahoma" pitchFamily="34" charset="0"/>
              </a:rPr>
              <a:t>    </a:t>
            </a:r>
          </a:p>
          <a:p>
            <a:pPr eaLnBrk="0" hangingPunct="0"/>
            <a:r>
              <a:rPr lang="en-US" altLang="sr-Latn-CS" sz="1200" b="1">
                <a:latin typeface="Tahoma" pitchFamily="34" charset="0"/>
              </a:rPr>
              <a:t>   </a:t>
            </a:r>
            <a:r>
              <a:rPr lang="sr-Latn-CS" sz="1200" b="1">
                <a:latin typeface="Tahoma" pitchFamily="34" charset="0"/>
              </a:rPr>
              <a:t>НОМЕНКЛАТУРА</a:t>
            </a: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         </a:t>
            </a:r>
          </a:p>
          <a:p>
            <a:pPr lvl="1" eaLnBrk="0" hangingPunct="0"/>
            <a:endParaRPr lang="sr-Latn-CS" sz="1200" b="1">
              <a:latin typeface="Tahoma" pitchFamily="34" charset="0"/>
            </a:endParaRPr>
          </a:p>
          <a:p>
            <a:pPr lvl="1" eaLnBrk="0" hangingPunct="0"/>
            <a:endParaRPr lang="sr-Latn-CS" sz="1200" b="1">
              <a:latin typeface="Tahoma" pitchFamily="34" charset="0"/>
            </a:endParaRP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ОПШТИ ОБЛИК И ФУНКЦИЈА</a:t>
            </a: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- </a:t>
            </a:r>
            <a:r>
              <a:rPr lang="sr-Latn-CS" altLang="en-US" sz="1200" b="1">
                <a:latin typeface="Tahoma" pitchFamily="34" charset="0"/>
              </a:rPr>
              <a:t>НАЈМАЊИ ЧЛAН КЛAСЕ МОЛAРA</a:t>
            </a: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- </a:t>
            </a:r>
            <a:r>
              <a:rPr lang="en-US" altLang="sr-Latn-CS" sz="1200" b="1">
                <a:latin typeface="Tahoma" pitchFamily="34" charset="0"/>
              </a:rPr>
              <a:t>Н</a:t>
            </a:r>
            <a:r>
              <a:rPr lang="sr-Latn-CS" sz="1200" b="1">
                <a:latin typeface="Tahoma" pitchFamily="34" charset="0"/>
              </a:rPr>
              <a:t>AЈВAРИJAБИЛНИJИ ЗУБ У ГOРЊЕМ ДЛ</a:t>
            </a: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- </a:t>
            </a:r>
            <a:r>
              <a:rPr lang="en-US" altLang="sr-Latn-CS" sz="1200" b="1">
                <a:latin typeface="Tahoma" pitchFamily="34" charset="0"/>
              </a:rPr>
              <a:t>Н</a:t>
            </a:r>
            <a:r>
              <a:rPr lang="sr-Latn-CS" sz="1200" b="1">
                <a:latin typeface="Tahoma" pitchFamily="34" charset="0"/>
              </a:rPr>
              <a:t>AJЧЕШЋИ OB</a:t>
            </a:r>
            <a:r>
              <a:rPr lang="en-US" altLang="sr-Latn-CS" sz="1200" b="1">
                <a:latin typeface="Tahoma" pitchFamily="34" charset="0"/>
              </a:rPr>
              <a:t>Л</a:t>
            </a:r>
            <a:r>
              <a:rPr lang="sr-Latn-CS" sz="1200" b="1">
                <a:latin typeface="Tahoma" pitchFamily="34" charset="0"/>
              </a:rPr>
              <a:t>ИK</a:t>
            </a:r>
            <a:r>
              <a:rPr lang="sr-Latn-CS" sz="12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</a:rPr>
              <a:t>KOНТ</a:t>
            </a:r>
            <a:r>
              <a:rPr lang="en-US" altLang="sr-Latn-CS" sz="1200" b="1">
                <a:solidFill>
                  <a:srgbClr val="629BE6"/>
                </a:solidFill>
                <a:latin typeface="Tahoma" pitchFamily="34" charset="0"/>
              </a:rPr>
              <a:t>У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</a:rPr>
              <a:t>РE СO</a:t>
            </a:r>
            <a:r>
              <a:rPr lang="sr-Latn-CS" altLang="en-US" sz="1200" b="1">
                <a:solidFill>
                  <a:srgbClr val="629BE6"/>
                </a:solidFill>
                <a:latin typeface="Tahoma" pitchFamily="34" charset="0"/>
              </a:rPr>
              <a:t>П</a:t>
            </a:r>
            <a:r>
              <a:rPr lang="sr-Latn-CS" sz="12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sz="1200" b="1">
                <a:latin typeface="Tahoma" pitchFamily="34" charset="0"/>
              </a:rPr>
              <a:t>И </a:t>
            </a:r>
            <a:r>
              <a:rPr lang="en-US" altLang="sr-Latn-CS" sz="1200" b="1">
                <a:solidFill>
                  <a:srgbClr val="629BE6"/>
                </a:solidFill>
                <a:latin typeface="Tahoma" pitchFamily="34" charset="0"/>
              </a:rPr>
              <a:t>У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</a:rPr>
              <a:t>O</a:t>
            </a:r>
            <a:r>
              <a:rPr lang="sr-Latn-CS" altLang="en-US" sz="1200" b="1">
                <a:solidFill>
                  <a:srgbClr val="629BE6"/>
                </a:solidFill>
                <a:latin typeface="Tahoma" pitchFamily="34" charset="0"/>
              </a:rPr>
              <a:t>П</a:t>
            </a:r>
            <a:r>
              <a:rPr lang="sr-Latn-CS" sz="12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sz="1200" b="1">
                <a:latin typeface="Tahoma" pitchFamily="34" charset="0"/>
              </a:rPr>
              <a:t>JE </a:t>
            </a:r>
            <a:r>
              <a:rPr lang="sr-Latn-CS" sz="12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sz="1200" b="1">
                <a:solidFill>
                  <a:schemeClr val="accent1"/>
                </a:solidFill>
                <a:latin typeface="Tahoma" pitchFamily="34" charset="0"/>
              </a:rPr>
              <a:t>С</a:t>
            </a:r>
            <a:r>
              <a:rPr lang="en-US" altLang="sr-Latn-CS" sz="1200" b="1">
                <a:solidFill>
                  <a:schemeClr val="accent1"/>
                </a:solidFill>
                <a:latin typeface="Tahoma" pitchFamily="34" charset="0"/>
              </a:rPr>
              <a:t>Р</a:t>
            </a:r>
            <a:r>
              <a:rPr lang="sr-Latn-CS" sz="1200" b="1">
                <a:solidFill>
                  <a:schemeClr val="accent1"/>
                </a:solidFill>
                <a:latin typeface="Tahoma" pitchFamily="34" charset="0"/>
              </a:rPr>
              <a:t>ЦОЛИ</a:t>
            </a:r>
            <a:r>
              <a:rPr lang="en-US" altLang="sr-Latn-CS" sz="1200" b="1">
                <a:solidFill>
                  <a:schemeClr val="accent1"/>
                </a:solidFill>
                <a:latin typeface="Tahoma" pitchFamily="34" charset="0"/>
              </a:rPr>
              <a:t>К</a:t>
            </a:r>
          </a:p>
          <a:p>
            <a:pPr lvl="1" eaLnBrk="0" hangingPunct="0"/>
            <a:r>
              <a:rPr lang="sr-Latn-CS" sz="1200" b="1">
                <a:latin typeface="Tahoma" pitchFamily="34" charset="0"/>
              </a:rPr>
              <a:t>- OСНOВНА УЛOГА U МАСТИКAЦИЈИ ЈЕ  МЛEВEЊE ХРAН</a:t>
            </a:r>
            <a:r>
              <a:rPr lang="en-US" altLang="sr-Latn-CS" sz="1200" b="1">
                <a:latin typeface="Tahoma" pitchFamily="34" charset="0"/>
              </a:rPr>
              <a:t>Е</a:t>
            </a:r>
          </a:p>
        </p:txBody>
      </p:sp>
      <p:sp>
        <p:nvSpPr>
          <p:cNvPr id="80898" name="Rectangle 9"/>
          <p:cNvSpPr/>
          <p:nvPr/>
        </p:nvSpPr>
        <p:spPr>
          <a:xfrm>
            <a:off x="5029200" y="4800600"/>
            <a:ext cx="4035425" cy="1311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ПРАВИЛАН</a:t>
            </a:r>
            <a:r>
              <a:rPr lang="sr-Latn-CS" sz="16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altLang="en-US" sz="1600" b="1">
                <a:solidFill>
                  <a:srgbClr val="FFFF00"/>
                </a:solidFill>
                <a:latin typeface="Tahoma" pitchFamily="34" charset="0"/>
              </a:rPr>
              <a:t> </a:t>
            </a:r>
            <a:r>
              <a:rPr lang="sr-Latn-CS" sz="1600" b="1">
                <a:latin typeface="Tahoma" pitchFamily="34" charset="0"/>
              </a:rPr>
              <a:t>ЗНАК УГЛА и ЛУКА и </a:t>
            </a:r>
          </a:p>
          <a:p>
            <a:pPr eaLnBrk="0" hangingPunct="0"/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 </a:t>
            </a:r>
            <a:r>
              <a:rPr lang="sr-Latn-CS" altLang="en-US" sz="1600" b="1">
                <a:solidFill>
                  <a:srgbClr val="629BE6"/>
                </a:solidFill>
                <a:latin typeface="Tahoma" pitchFamily="34" charset="0"/>
              </a:rPr>
              <a:t>ДИСТАЛНИ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</a:t>
            </a:r>
            <a:r>
              <a:rPr lang="sr-Latn-CS" sz="1600" b="1">
                <a:latin typeface="Tahoma" pitchFamily="34" charset="0"/>
              </a:rPr>
              <a:t> НАГИБ КОРЕНА</a:t>
            </a:r>
          </a:p>
          <a:p>
            <a:pPr eaLnBrk="0" hangingPunct="0"/>
            <a:endParaRPr lang="sr-Latn-CS" sz="1600" b="1">
              <a:latin typeface="Tahoma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sr-Latn-CS" sz="1600" b="1">
                <a:latin typeface="Tahoma" pitchFamily="34" charset="0"/>
              </a:rPr>
              <a:t> ОБРАЗУЈЕ 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ОКЛУЗАЛНУ </a:t>
            </a:r>
            <a:r>
              <a:rPr lang="sr-Latn-CS" altLang="en-US" sz="1600" b="1">
                <a:solidFill>
                  <a:srgbClr val="629BE6"/>
                </a:solidFill>
                <a:latin typeface="Tahoma" pitchFamily="34" charset="0"/>
              </a:rPr>
              <a:t>ЈЕДИНИЦУ</a:t>
            </a:r>
            <a:r>
              <a:rPr lang="sr-Latn-CS" sz="1600" b="1">
                <a:latin typeface="Tahoma" pitchFamily="34" charset="0"/>
              </a:rPr>
              <a:t> </a:t>
            </a:r>
          </a:p>
          <a:p>
            <a:pPr eaLnBrk="0" hangingPunct="0"/>
            <a:r>
              <a:rPr lang="sr-Latn-CS" sz="1600" b="1">
                <a:latin typeface="Tahoma" pitchFamily="34" charset="0"/>
              </a:rPr>
              <a:t>  СА ДОЊИМ 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III M</a:t>
            </a:r>
          </a:p>
        </p:txBody>
      </p:sp>
      <p:pic>
        <p:nvPicPr>
          <p:cNvPr id="82947" name="Picture 14" descr="8,103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995363"/>
            <a:ext cx="6062663" cy="2836862"/>
          </a:xfrm>
          <a:ln>
            <a:solidFill>
              <a:srgbClr val="F1F129"/>
            </a:solidFill>
          </a:ln>
        </p:spPr>
      </p:pic>
      <p:sp>
        <p:nvSpPr>
          <p:cNvPr id="82948" name="AutoShape 15"/>
          <p:cNvSpPr>
            <a:spLocks noChangeArrowheads="1"/>
          </p:cNvSpPr>
          <p:nvPr/>
        </p:nvSpPr>
        <p:spPr bwMode="auto">
          <a:xfrm>
            <a:off x="1600200" y="990600"/>
            <a:ext cx="485775" cy="976313"/>
          </a:xfrm>
          <a:prstGeom prst="downArrow">
            <a:avLst>
              <a:gd name="adj1" fmla="val 50000"/>
              <a:gd name="adj2" fmla="val 501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82949" name="AutoShape 17"/>
          <p:cNvSpPr>
            <a:spLocks noChangeArrowheads="1"/>
          </p:cNvSpPr>
          <p:nvPr/>
        </p:nvSpPr>
        <p:spPr bwMode="auto">
          <a:xfrm rot="-1705272">
            <a:off x="5513388" y="1085850"/>
            <a:ext cx="533400" cy="609600"/>
          </a:xfrm>
          <a:prstGeom prst="downArrow">
            <a:avLst>
              <a:gd name="adj1" fmla="val 50000"/>
              <a:gd name="adj2" fmla="val 2853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r-Latn-CS" altLang="en-US"/>
          </a:p>
        </p:txBody>
      </p:sp>
      <p:sp>
        <p:nvSpPr>
          <p:cNvPr id="82950" name="Rectangle 19"/>
          <p:cNvSpPr>
            <a:spLocks noChangeArrowheads="1"/>
          </p:cNvSpPr>
          <p:nvPr/>
        </p:nvSpPr>
        <p:spPr bwMode="auto">
          <a:xfrm>
            <a:off x="6705600" y="1828800"/>
            <a:ext cx="2438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tercius</a:t>
            </a:r>
            <a:r>
              <a:rPr lang="sr-Cyrl-CS" b="1" i="1"/>
              <a:t> superior</a:t>
            </a:r>
          </a:p>
          <a:p>
            <a:pPr algn="ctr" eaLnBrk="0" hangingPunct="0"/>
            <a:r>
              <a:rPr lang="en-GB" altLang="sr-Cyrl-CS" b="1" i="1"/>
              <a:t>s. sapientiae</a:t>
            </a:r>
          </a:p>
        </p:txBody>
      </p:sp>
      <p:sp>
        <p:nvSpPr>
          <p:cNvPr id="80903" name="WordArt 33"/>
          <p:cNvSpPr>
            <a:spLocks noChangeArrowheads="1" noChangeShapeType="1" noTextEdit="1"/>
          </p:cNvSpPr>
          <p:nvPr/>
        </p:nvSpPr>
        <p:spPr bwMode="auto">
          <a:xfrm>
            <a:off x="1066800" y="304800"/>
            <a:ext cx="6858000" cy="579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СТАЛНИ ГОРЊИ ТРЕЋИ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0904" name="Text Box 8"/>
          <p:cNvSpPr txBox="1"/>
          <p:nvPr/>
        </p:nvSpPr>
        <p:spPr>
          <a:xfrm>
            <a:off x="609600" y="5105400"/>
            <a:ext cx="3586163" cy="5175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sr-Latn-CS" sz="1400" b="1">
                <a:solidFill>
                  <a:srgbClr val="1E63BD"/>
                </a:solidFill>
              </a:rPr>
              <a:t>* стални горњи десни трећи молар: </a:t>
            </a:r>
            <a:r>
              <a:rPr lang="sr-Latn-CS" sz="1400" b="1">
                <a:solidFill>
                  <a:srgbClr val="1E63BD"/>
                </a:solidFill>
              </a:rPr>
              <a:t>1</a:t>
            </a:r>
            <a:r>
              <a:rPr lang="en-US" altLang="sr-Latn-CS" sz="1400" b="1">
                <a:solidFill>
                  <a:srgbClr val="1E63BD"/>
                </a:solidFill>
              </a:rPr>
              <a:t>8</a:t>
            </a:r>
          </a:p>
          <a:p>
            <a:r>
              <a:rPr lang="en-US" altLang="sr-Latn-CS" sz="1400" b="1">
                <a:solidFill>
                  <a:srgbClr val="1E63BD"/>
                </a:solidFill>
              </a:rPr>
              <a:t>* </a:t>
            </a:r>
            <a:r>
              <a:rPr lang="en-US" altLang="sr-Latn-CS" sz="1400" b="1">
                <a:solidFill>
                  <a:srgbClr val="1E63BD"/>
                </a:solidFill>
                <a:sym typeface="Arial" pitchFamily="34" charset="0"/>
              </a:rPr>
              <a:t>стални горњи леви трећи молар:   </a:t>
            </a:r>
            <a:r>
              <a:rPr lang="sr-Latn-CS" sz="1400" b="1">
                <a:solidFill>
                  <a:srgbClr val="1E63BD"/>
                </a:solidFill>
              </a:rPr>
              <a:t>2</a:t>
            </a:r>
            <a:r>
              <a:rPr lang="en-US" altLang="sr-Latn-CS" sz="1400" b="1">
                <a:solidFill>
                  <a:srgbClr val="1E63BD"/>
                </a:solidFill>
              </a:rPr>
              <a:t>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 hidden="1"/>
          <p:cNvSpPr>
            <a:spLocks noGrp="1" noChangeArrowheads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 anchorCtr="1"/>
          <a:lstStyle/>
          <a:p>
            <a:endParaRPr lang="sr-Latn-C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7" name="Rectangle 5"/>
          <p:cNvSpPr>
            <a:spLocks noRot="1" noChangeArrowheads="1"/>
          </p:cNvSpPr>
          <p:nvPr/>
        </p:nvSpPr>
        <p:spPr bwMode="auto">
          <a:xfrm>
            <a:off x="5257800" y="2590800"/>
            <a:ext cx="3429000" cy="1752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sr-Latn-CS" sz="8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58738" y="1524000"/>
            <a:ext cx="5199062" cy="4254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16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ТАБЕЛА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РАЗВОЈА</a:t>
            </a:r>
          </a:p>
          <a:p>
            <a:r>
              <a:rPr lang="sr-Latn-CS" sz="1400" b="1">
                <a:latin typeface="Tahoma" pitchFamily="34" charset="0"/>
              </a:rPr>
              <a:t>               </a:t>
            </a:r>
          </a:p>
          <a:p>
            <a:r>
              <a:rPr lang="sr-Latn-CS" sz="1400" b="1">
                <a:latin typeface="Tahoma" pitchFamily="34" charset="0"/>
              </a:rPr>
              <a:t>               </a:t>
            </a:r>
            <a:r>
              <a:rPr lang="en-US" sz="1400" b="1">
                <a:latin typeface="Tahoma" pitchFamily="34" charset="0"/>
              </a:rPr>
              <a:t>ПОЧЕТАК</a:t>
            </a:r>
            <a:r>
              <a:rPr lang="sr-Latn-CS" sz="1400" b="1">
                <a:latin typeface="Tahoma" pitchFamily="34" charset="0"/>
              </a:rPr>
              <a:t> </a:t>
            </a:r>
            <a:r>
              <a:rPr lang="en-US" sz="1400" b="1">
                <a:latin typeface="Tahoma" pitchFamily="34" charset="0"/>
              </a:rPr>
              <a:t>КАЛЦИФИКАЦИЈЕ</a:t>
            </a:r>
            <a:r>
              <a:rPr lang="sr-Latn-CS" sz="1400" b="1">
                <a:latin typeface="Tahoma" pitchFamily="34" charset="0"/>
              </a:rPr>
              <a:t>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7 –  9.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</a:rPr>
              <a:t>ГОДИНЕ</a:t>
            </a:r>
            <a:r>
              <a:rPr lang="sr-Latn-CS" sz="1400" b="1">
                <a:solidFill>
                  <a:schemeClr val="tx2"/>
                </a:solidFill>
                <a:latin typeface="Tahoma" pitchFamily="34" charset="0"/>
              </a:rPr>
              <a:t>  </a:t>
            </a:r>
          </a:p>
          <a:p>
            <a:r>
              <a:rPr lang="sr-Latn-CS" sz="1400" b="1">
                <a:latin typeface="Tahoma" pitchFamily="34" charset="0"/>
              </a:rPr>
              <a:t>               </a:t>
            </a:r>
            <a:r>
              <a:rPr lang="en-US" sz="1400" b="1">
                <a:latin typeface="Tahoma" pitchFamily="34" charset="0"/>
              </a:rPr>
              <a:t>ФОРМИРАНА</a:t>
            </a:r>
            <a:r>
              <a:rPr lang="sr-Latn-CS" sz="1400" b="1">
                <a:latin typeface="Tahoma" pitchFamily="34" charset="0"/>
              </a:rPr>
              <a:t> </a:t>
            </a:r>
            <a:r>
              <a:rPr lang="en-US" sz="1400" b="1">
                <a:latin typeface="Tahoma" pitchFamily="34" charset="0"/>
              </a:rPr>
              <a:t>КРУНА</a:t>
            </a:r>
            <a:r>
              <a:rPr lang="sr-Latn-CS" sz="1400" b="1">
                <a:latin typeface="Tahoma" pitchFamily="34" charset="0"/>
              </a:rPr>
              <a:t>         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12 – 16.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</a:rPr>
              <a:t>ГОДИНА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 </a:t>
            </a:r>
          </a:p>
          <a:p>
            <a:r>
              <a:rPr lang="sr-Latn-CS" sz="1400" b="1">
                <a:latin typeface="Tahoma" pitchFamily="34" charset="0"/>
              </a:rPr>
              <a:t>               </a:t>
            </a:r>
            <a:r>
              <a:rPr lang="en-US" sz="1400" b="1">
                <a:latin typeface="Tahoma" pitchFamily="34" charset="0"/>
              </a:rPr>
              <a:t>ЕРУПЦИЈА</a:t>
            </a:r>
            <a:r>
              <a:rPr lang="sr-Latn-CS" sz="1400" b="1">
                <a:latin typeface="Tahoma" pitchFamily="34" charset="0"/>
              </a:rPr>
              <a:t>	                         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17 – 21.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</a:rPr>
              <a:t>ГОДИНА</a:t>
            </a:r>
            <a:r>
              <a:rPr lang="sr-Latn-CS" sz="1400" b="1">
                <a:solidFill>
                  <a:srgbClr val="FFFF00"/>
                </a:solidFill>
                <a:latin typeface="Tahoma" pitchFamily="34" charset="0"/>
              </a:rPr>
              <a:t> </a:t>
            </a:r>
          </a:p>
          <a:p>
            <a:r>
              <a:rPr lang="sr-Latn-CS" sz="1400" b="1">
                <a:latin typeface="Tahoma" pitchFamily="34" charset="0"/>
              </a:rPr>
              <a:t>               </a:t>
            </a:r>
            <a:r>
              <a:rPr lang="en-US" sz="1400" b="1">
                <a:latin typeface="Tahoma" pitchFamily="34" charset="0"/>
              </a:rPr>
              <a:t>ЗАВРШЕН</a:t>
            </a:r>
            <a:r>
              <a:rPr lang="sr-Latn-CS" sz="1400" b="1">
                <a:latin typeface="Tahoma" pitchFamily="34" charset="0"/>
              </a:rPr>
              <a:t> </a:t>
            </a:r>
            <a:r>
              <a:rPr lang="en-US" sz="1400" b="1">
                <a:latin typeface="Tahoma" pitchFamily="34" charset="0"/>
              </a:rPr>
              <a:t>РАСТ</a:t>
            </a:r>
            <a:r>
              <a:rPr lang="sr-Latn-CS" sz="1400" b="1">
                <a:latin typeface="Tahoma" pitchFamily="34" charset="0"/>
              </a:rPr>
              <a:t> </a:t>
            </a:r>
            <a:r>
              <a:rPr lang="en-US" sz="1400" b="1">
                <a:latin typeface="Tahoma" pitchFamily="34" charset="0"/>
              </a:rPr>
              <a:t>КОРЕНА</a:t>
            </a:r>
            <a:r>
              <a:rPr lang="sr-Latn-CS" sz="1400" b="1">
                <a:latin typeface="Tahoma" pitchFamily="34" charset="0"/>
              </a:rPr>
              <a:t>  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18 – 25.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</a:rPr>
              <a:t>ГОДИНА</a:t>
            </a:r>
          </a:p>
          <a:p>
            <a:pPr lvl="3">
              <a:buFont typeface="Arial" pitchFamily="34" charset="0"/>
              <a:buChar char="•"/>
            </a:pPr>
            <a:endParaRPr lang="en-US" sz="1400" b="1">
              <a:solidFill>
                <a:srgbClr val="629BE6"/>
              </a:solidFill>
              <a:latin typeface="Tahoma" pitchFamily="34" charset="0"/>
            </a:endParaRPr>
          </a:p>
          <a:p>
            <a:pPr lvl="3" algn="ctr"/>
            <a:endParaRPr lang="sr-Latn-CS" sz="1400" b="1">
              <a:latin typeface="Tahoma" pitchFamily="34" charset="0"/>
            </a:endParaRPr>
          </a:p>
          <a:p>
            <a:pPr algn="ctr"/>
            <a:endParaRPr lang="sr-Latn-CS" sz="1400" b="1">
              <a:solidFill>
                <a:srgbClr val="629BE6"/>
              </a:solidFill>
              <a:latin typeface="Tahoma" pitchFamily="34" charset="0"/>
            </a:endParaRPr>
          </a:p>
          <a:p>
            <a:pPr algn="ctr"/>
            <a:endParaRPr lang="sr-Latn-CS" sz="1400" b="1">
              <a:solidFill>
                <a:srgbClr val="629BE6"/>
              </a:solidFill>
              <a:latin typeface="Tahoma" pitchFamily="34" charset="0"/>
            </a:endParaRPr>
          </a:p>
          <a:p>
            <a:pPr algn="ctr"/>
            <a:endParaRPr lang="sr-Latn-CS" sz="1400" b="1">
              <a:solidFill>
                <a:srgbClr val="629BE6"/>
              </a:solidFill>
              <a:latin typeface="Tahoma" pitchFamily="34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 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ДИМЕНЗИЈ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E 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СТАЛНОГ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GO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РЊ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E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Г</a:t>
            </a:r>
            <a:r>
              <a:rPr lang="sr-Latn-CS" sz="1600" b="1">
                <a:solidFill>
                  <a:srgbClr val="629BE6"/>
                </a:solidFill>
                <a:latin typeface="Tahoma" pitchFamily="34" charset="0"/>
              </a:rPr>
              <a:t> III MO</a:t>
            </a:r>
            <a:r>
              <a:rPr lang="en-US" sz="1600" b="1">
                <a:solidFill>
                  <a:srgbClr val="629BE6"/>
                </a:solidFill>
                <a:latin typeface="Tahoma" pitchFamily="34" charset="0"/>
              </a:rPr>
              <a:t>ЛАРА</a:t>
            </a:r>
          </a:p>
          <a:p>
            <a:pPr algn="ctr"/>
            <a:endParaRPr lang="en-US" sz="1600" b="1">
              <a:solidFill>
                <a:srgbClr val="629BE6"/>
              </a:solidFill>
              <a:latin typeface="Tahoma" pitchFamily="34" charset="0"/>
            </a:endParaRPr>
          </a:p>
          <a:p>
            <a:r>
              <a:rPr lang="sr-Latn-CS" sz="1400" b="1">
                <a:latin typeface="Tahoma" pitchFamily="34" charset="0"/>
              </a:rPr>
              <a:t>          M</a:t>
            </a:r>
            <a:r>
              <a:rPr lang="en-US" altLang="sr-Latn-CS" sz="1400" b="1">
                <a:latin typeface="Tahoma" pitchFamily="34" charset="0"/>
              </a:rPr>
              <a:t>Д</a:t>
            </a:r>
            <a:r>
              <a:rPr lang="sr-Latn-CS" sz="1400" b="1">
                <a:latin typeface="Tahoma" pitchFamily="34" charset="0"/>
              </a:rPr>
              <a:t>           </a:t>
            </a:r>
            <a:r>
              <a:rPr lang="en-US" altLang="sr-Latn-CS" sz="1400" b="1">
                <a:latin typeface="Tahoma" pitchFamily="34" charset="0"/>
              </a:rPr>
              <a:t>Л</a:t>
            </a:r>
            <a:r>
              <a:rPr lang="en-US" sz="1400" b="1">
                <a:latin typeface="Tahoma" pitchFamily="34" charset="0"/>
              </a:rPr>
              <a:t>П</a:t>
            </a:r>
            <a:r>
              <a:rPr lang="sr-Latn-CS" sz="1400" b="1">
                <a:latin typeface="Tahoma" pitchFamily="34" charset="0"/>
              </a:rPr>
              <a:t>         </a:t>
            </a:r>
            <a:r>
              <a:rPr lang="en-US" sz="1400" b="1">
                <a:latin typeface="Tahoma" pitchFamily="34" charset="0"/>
              </a:rPr>
              <a:t>висина</a:t>
            </a:r>
            <a:r>
              <a:rPr lang="sr-Latn-CS" sz="1400" b="1">
                <a:latin typeface="Tahoma" pitchFamily="34" charset="0"/>
              </a:rPr>
              <a:t>      </a:t>
            </a:r>
            <a:r>
              <a:rPr lang="en-US" sz="1400" b="1">
                <a:latin typeface="Tahoma" pitchFamily="34" charset="0"/>
              </a:rPr>
              <a:t>дужин</a:t>
            </a:r>
            <a:r>
              <a:rPr lang="sr-Latn-CS" sz="1400" b="1">
                <a:latin typeface="Tahoma" pitchFamily="34" charset="0"/>
              </a:rPr>
              <a:t>a        </a:t>
            </a:r>
            <a:r>
              <a:rPr lang="en-US" sz="1400" b="1">
                <a:latin typeface="Tahoma" pitchFamily="34" charset="0"/>
              </a:rPr>
              <a:t>укупн</a:t>
            </a:r>
            <a:r>
              <a:rPr lang="sr-Latn-CS" sz="1400" b="1">
                <a:latin typeface="Tahoma" pitchFamily="34" charset="0"/>
              </a:rPr>
              <a:t>a          </a:t>
            </a:r>
          </a:p>
          <a:p>
            <a:r>
              <a:rPr lang="sr-Latn-CS" sz="1400" b="1">
                <a:latin typeface="Tahoma" pitchFamily="34" charset="0"/>
              </a:rPr>
              <a:t>      </a:t>
            </a:r>
            <a:r>
              <a:rPr lang="en-US" sz="1400" b="1">
                <a:latin typeface="Tahoma" pitchFamily="34" charset="0"/>
              </a:rPr>
              <a:t>ширин</a:t>
            </a:r>
            <a:r>
              <a:rPr lang="sr-Latn-CS" sz="1400" b="1">
                <a:latin typeface="Tahoma" pitchFamily="34" charset="0"/>
              </a:rPr>
              <a:t>a    </a:t>
            </a:r>
            <a:r>
              <a:rPr lang="en-US" sz="1400" b="1">
                <a:latin typeface="Tahoma" pitchFamily="34" charset="0"/>
              </a:rPr>
              <a:t>ширина</a:t>
            </a:r>
            <a:r>
              <a:rPr lang="sr-Latn-CS" sz="1400" b="1">
                <a:latin typeface="Tahoma" pitchFamily="34" charset="0"/>
              </a:rPr>
              <a:t>    </a:t>
            </a:r>
            <a:r>
              <a:rPr lang="en-US" altLang="sr-Latn-CS" sz="1400" b="1">
                <a:latin typeface="Tahoma" pitchFamily="34" charset="0"/>
              </a:rPr>
              <a:t>к</a:t>
            </a:r>
            <a:r>
              <a:rPr lang="en-US" sz="1400" b="1">
                <a:latin typeface="Tahoma" pitchFamily="34" charset="0"/>
              </a:rPr>
              <a:t>руне</a:t>
            </a:r>
            <a:r>
              <a:rPr lang="sr-Latn-CS" sz="1400" b="1">
                <a:latin typeface="Tahoma" pitchFamily="34" charset="0"/>
              </a:rPr>
              <a:t>        </a:t>
            </a:r>
            <a:r>
              <a:rPr lang="en-US" altLang="sr-Latn-CS" sz="1400" b="1">
                <a:latin typeface="Tahoma" pitchFamily="34" charset="0"/>
              </a:rPr>
              <a:t>к</a:t>
            </a:r>
            <a:r>
              <a:rPr lang="en-US" sz="1400" b="1">
                <a:latin typeface="Tahoma" pitchFamily="34" charset="0"/>
              </a:rPr>
              <a:t>орен</a:t>
            </a:r>
            <a:r>
              <a:rPr lang="sr-Latn-CS" sz="1400" b="1">
                <a:latin typeface="Tahoma" pitchFamily="34" charset="0"/>
              </a:rPr>
              <a:t>a      </a:t>
            </a:r>
            <a:r>
              <a:rPr lang="en-US" sz="1400" b="1">
                <a:latin typeface="Tahoma" pitchFamily="34" charset="0"/>
              </a:rPr>
              <a:t>дужина</a:t>
            </a:r>
            <a:r>
              <a:rPr lang="sr-Latn-CS" sz="1400" b="1">
                <a:latin typeface="Tahoma" pitchFamily="34" charset="0"/>
              </a:rPr>
              <a:t>       </a:t>
            </a:r>
          </a:p>
          <a:p>
            <a:r>
              <a:rPr lang="sr-Latn-CS" sz="1400" b="1">
                <a:latin typeface="Tahoma" pitchFamily="34" charset="0"/>
              </a:rPr>
              <a:t>      </a:t>
            </a:r>
          </a:p>
          <a:p>
            <a:r>
              <a:rPr lang="sr-Latn-CS" b="1">
                <a:solidFill>
                  <a:srgbClr val="FFFF00"/>
                </a:solidFill>
                <a:latin typeface="Tahoma" pitchFamily="34" charset="0"/>
              </a:rPr>
              <a:t>        </a:t>
            </a:r>
            <a:r>
              <a:rPr lang="sr-Latn-CS" b="1">
                <a:solidFill>
                  <a:srgbClr val="629BE6"/>
                </a:solidFill>
                <a:latin typeface="Tahoma" pitchFamily="34" charset="0"/>
              </a:rPr>
              <a:t>8.5       10.0      6.5         11.0       17.5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endParaRPr lang="sr-Latn-CS" b="1">
              <a:solidFill>
                <a:srgbClr val="629BE6"/>
              </a:solidFill>
              <a:latin typeface="Tahoma" pitchFamily="34" charset="0"/>
            </a:endParaRPr>
          </a:p>
        </p:txBody>
      </p:sp>
      <p:pic>
        <p:nvPicPr>
          <p:cNvPr id="84996" name="Picture 8" descr="8,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24000"/>
            <a:ext cx="1968500" cy="163195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84997" name="Picture 9" descr="8,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524000"/>
            <a:ext cx="1901825" cy="1660525"/>
          </a:xfrm>
          <a:prstGeom prst="rect">
            <a:avLst/>
          </a:prstGeom>
          <a:noFill/>
          <a:ln w="12700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4998" name="Picture 10" descr="8,1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124200"/>
            <a:ext cx="1903413" cy="158115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84999" name="Picture 11" descr="8,1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3124200"/>
            <a:ext cx="1905000" cy="1582738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85000" name="Picture 12" descr="8,135"/>
          <p:cNvPicPr>
            <a:picLocks noChangeAspect="1" noChangeArrowheads="1"/>
          </p:cNvPicPr>
          <p:nvPr/>
        </p:nvPicPr>
        <p:blipFill>
          <a:blip r:embed="rId7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105400" y="4724400"/>
            <a:ext cx="3810000" cy="1968500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82953" name="WordArt 13"/>
          <p:cNvSpPr>
            <a:spLocks noChangeArrowheads="1" noChangeShapeType="1" noTextEdit="1"/>
          </p:cNvSpPr>
          <p:nvPr/>
        </p:nvSpPr>
        <p:spPr bwMode="auto">
          <a:xfrm>
            <a:off x="1095375" y="306388"/>
            <a:ext cx="5667375" cy="731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СТАЛНИ ГОРЊИ ТРЕЋИ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5002" name="Text Box 14"/>
          <p:cNvSpPr txBox="1">
            <a:spLocks noChangeArrowheads="1"/>
          </p:cNvSpPr>
          <p:nvPr/>
        </p:nvSpPr>
        <p:spPr bwMode="auto">
          <a:xfrm>
            <a:off x="5102225" y="1484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a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5003" name="Text Box 15"/>
          <p:cNvSpPr txBox="1">
            <a:spLocks noChangeArrowheads="1"/>
          </p:cNvSpPr>
          <p:nvPr/>
        </p:nvSpPr>
        <p:spPr bwMode="auto">
          <a:xfrm>
            <a:off x="7077075" y="14843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/>
              <a:t>b</a:t>
            </a:r>
            <a:endParaRPr lang="sr-Cyrl-CS" b="1"/>
          </a:p>
        </p:txBody>
      </p:sp>
      <p:sp>
        <p:nvSpPr>
          <p:cNvPr id="85004" name="Text Box 16"/>
          <p:cNvSpPr txBox="1">
            <a:spLocks noChangeArrowheads="1"/>
          </p:cNvSpPr>
          <p:nvPr/>
        </p:nvSpPr>
        <p:spPr bwMode="auto">
          <a:xfrm>
            <a:off x="7077075" y="14843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b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5005" name="Text Box 17"/>
          <p:cNvSpPr txBox="1">
            <a:spLocks noChangeArrowheads="1"/>
          </p:cNvSpPr>
          <p:nvPr/>
        </p:nvSpPr>
        <p:spPr bwMode="auto">
          <a:xfrm>
            <a:off x="5102225" y="3084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c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5006" name="Text Box 19"/>
          <p:cNvSpPr txBox="1">
            <a:spLocks noChangeArrowheads="1"/>
          </p:cNvSpPr>
          <p:nvPr/>
        </p:nvSpPr>
        <p:spPr bwMode="auto">
          <a:xfrm>
            <a:off x="7000875" y="31607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d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5007" name="Text Box 20"/>
          <p:cNvSpPr txBox="1">
            <a:spLocks noChangeArrowheads="1"/>
          </p:cNvSpPr>
          <p:nvPr/>
        </p:nvSpPr>
        <p:spPr bwMode="auto">
          <a:xfrm>
            <a:off x="5105400" y="6284913"/>
            <a:ext cx="3111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85008" name="Text Box 21"/>
          <p:cNvSpPr txBox="1">
            <a:spLocks noChangeArrowheads="1"/>
          </p:cNvSpPr>
          <p:nvPr/>
        </p:nvSpPr>
        <p:spPr bwMode="auto">
          <a:xfrm>
            <a:off x="7032625" y="6284913"/>
            <a:ext cx="260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f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85009" name="Rectangle 22"/>
          <p:cNvSpPr>
            <a:spLocks noChangeArrowheads="1"/>
          </p:cNvSpPr>
          <p:nvPr/>
        </p:nvSpPr>
        <p:spPr bwMode="auto">
          <a:xfrm>
            <a:off x="6553200" y="4572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tercius</a:t>
            </a:r>
            <a:r>
              <a:rPr lang="sr-Cyrl-CS" b="1" i="1"/>
              <a:t> superior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4" descr="8,13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371600"/>
            <a:ext cx="1968500" cy="1631950"/>
          </a:xfrm>
          <a:ln w="12700">
            <a:solidFill>
              <a:srgbClr val="F1F129"/>
            </a:solidFill>
          </a:ln>
        </p:spPr>
      </p:pic>
      <p:pic>
        <p:nvPicPr>
          <p:cNvPr id="87042" name="Picture 7" descr="8,13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10400" y="1371600"/>
            <a:ext cx="1905000" cy="1660525"/>
          </a:xfrm>
          <a:ln w="12700">
            <a:solidFill>
              <a:srgbClr val="F1F129"/>
            </a:solidFill>
          </a:ln>
        </p:spPr>
      </p:pic>
      <p:pic>
        <p:nvPicPr>
          <p:cNvPr id="87043" name="Picture 10" descr="8,13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26025" y="3035300"/>
            <a:ext cx="1901825" cy="1570038"/>
          </a:xfrm>
          <a:ln w="12700">
            <a:solidFill>
              <a:srgbClr val="F1F129"/>
            </a:solidFill>
          </a:ln>
        </p:spPr>
      </p:pic>
      <p:pic>
        <p:nvPicPr>
          <p:cNvPr id="87044" name="Picture 13" descr="8,13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934200" y="3048000"/>
            <a:ext cx="1981200" cy="1582738"/>
          </a:xfrm>
          <a:ln w="12700">
            <a:solidFill>
              <a:srgbClr val="F1F129"/>
            </a:solidFill>
          </a:ln>
        </p:spPr>
      </p:pic>
      <p:pic>
        <p:nvPicPr>
          <p:cNvPr id="87045" name="Picture 16" descr="8,135"/>
          <p:cNvPicPr>
            <a:picLocks noChangeAspect="1" noChangeArrowheads="1"/>
          </p:cNvPicPr>
          <p:nvPr/>
        </p:nvPicPr>
        <p:blipFill>
          <a:blip r:embed="rId7" cstate="print">
            <a:lum bright="-12000" contrast="6000"/>
          </a:blip>
          <a:srcRect/>
          <a:stretch>
            <a:fillRect/>
          </a:stretch>
        </p:blipFill>
        <p:spPr bwMode="auto">
          <a:xfrm>
            <a:off x="5029200" y="4648200"/>
            <a:ext cx="3886200" cy="2008188"/>
          </a:xfrm>
          <a:prstGeom prst="rect">
            <a:avLst/>
          </a:prstGeom>
          <a:noFill/>
          <a:ln w="12700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84998" name="Rectangle 18"/>
          <p:cNvSpPr/>
          <p:nvPr/>
        </p:nvSpPr>
        <p:spPr>
          <a:xfrm>
            <a:off x="304800" y="1981200"/>
            <a:ext cx="4618038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000" b="1">
                <a:solidFill>
                  <a:srgbClr val="629BE6"/>
                </a:solidFill>
                <a:latin typeface="Tahoma" pitchFamily="34" charset="0"/>
              </a:rPr>
              <a:t>ОБЛИК КРУНЕ ГОРЊЕГ УМЊАКА</a:t>
            </a: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217488" y="2514600"/>
            <a:ext cx="5029200" cy="9540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ЧЕСТО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O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ДСУТНА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ДП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КВРЖИЦА</a:t>
            </a:r>
          </a:p>
          <a:p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ЕКСТРЕМНО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ВАРИЈАБИЛАН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ФИСУРНИ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КОМПЛЕКС</a:t>
            </a:r>
          </a:p>
          <a:p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ЧЕСТО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НЕДОСТАЈЕ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ДИСТОЛИНГВАЛНА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БРАЗДА</a:t>
            </a:r>
          </a:p>
          <a:p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-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КРУНА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ЈЕ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ОБИЧНО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ШИРА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БО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НЕГО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МД</a:t>
            </a:r>
          </a:p>
        </p:txBody>
      </p:sp>
      <p:sp>
        <p:nvSpPr>
          <p:cNvPr id="85000" name="Rectangle 21"/>
          <p:cNvSpPr/>
          <p:nvPr/>
        </p:nvSpPr>
        <p:spPr>
          <a:xfrm>
            <a:off x="381000" y="4724400"/>
            <a:ext cx="4572000" cy="21193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eaLnBrk="0" hangingPunct="0"/>
            <a:r>
              <a:rPr lang="sr-Latn-CS" sz="1400" b="1">
                <a:latin typeface="Tahoma" pitchFamily="34" charset="0"/>
              </a:rPr>
              <a:t>НАЈЧЕШЋЕ ИМА ТРИ КОРЕНСКЕ ГРАНЕ КОЈЕ СУ ПОВЕЗАНЕ СА </a:t>
            </a:r>
            <a:r>
              <a:rPr lang="sr-Latn-CS" altLang="en-US" sz="1400" b="1">
                <a:solidFill>
                  <a:srgbClr val="629BE6"/>
                </a:solidFill>
                <a:latin typeface="Tahoma" pitchFamily="34" charset="0"/>
              </a:rPr>
              <a:t>СРЦОЛИКИМ</a:t>
            </a:r>
            <a:r>
              <a:rPr lang="sr-Latn-CS" sz="1400" b="1">
                <a:latin typeface="Tahoma" pitchFamily="34" charset="0"/>
              </a:rPr>
              <a:t> ОБЛИКОМ КОНТУРЕ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</a:rPr>
              <a:t>СОП </a:t>
            </a:r>
            <a:r>
              <a:rPr lang="en-US" altLang="sr-Latn-CS" sz="1400" b="1">
                <a:solidFill>
                  <a:srgbClr val="629BE6"/>
                </a:solidFill>
                <a:latin typeface="Tahoma" pitchFamily="34" charset="0"/>
              </a:rPr>
              <a:t>и УОП</a:t>
            </a:r>
          </a:p>
          <a:p>
            <a:pPr eaLnBrk="0" hangingPunct="0"/>
            <a:endParaRPr lang="sr-Latn-CS" sz="1400" b="1">
              <a:latin typeface="Tahoma" pitchFamily="34" charset="0"/>
            </a:endParaRPr>
          </a:p>
          <a:p>
            <a:pPr eaLnBrk="0" hangingPunct="0"/>
            <a:r>
              <a:rPr lang="sr-Latn-CS" sz="1400" b="1">
                <a:latin typeface="Tahoma" pitchFamily="34" charset="0"/>
              </a:rPr>
              <a:t>КОРЕНСКЕ ГРАНЕ СУ ИЗРАЗИТО КРАЋЕ И ОБИЧНО СПОЈЕНЕ У ЈЕДАН КОНИЧАН КОРЕН, КОЈИ ПОКАЗУЈЕ ДИСТАЛНУ ИНКЛИНАЦИЈУ</a:t>
            </a:r>
          </a:p>
          <a:p>
            <a:pPr eaLnBrk="0" hangingPunct="0"/>
            <a:endParaRPr lang="sr-Latn-CS" sz="1400" b="1">
              <a:latin typeface="Tahoma" pitchFamily="34" charset="0"/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sr-Latn-CS" altLang="en-US" sz="1400" b="1"/>
          </a:p>
        </p:txBody>
      </p:sp>
      <p:sp>
        <p:nvSpPr>
          <p:cNvPr id="87049" name="Rectangle 22"/>
          <p:cNvSpPr>
            <a:spLocks noChangeArrowheads="1"/>
          </p:cNvSpPr>
          <p:nvPr/>
        </p:nvSpPr>
        <p:spPr bwMode="auto">
          <a:xfrm>
            <a:off x="533400" y="50292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Latn-CS" b="1">
              <a:solidFill>
                <a:schemeClr val="tx2"/>
              </a:solidFill>
              <a:latin typeface="Tahoma" pitchFamily="34" charset="0"/>
            </a:endParaRPr>
          </a:p>
          <a:p>
            <a:pPr eaLnBrk="0" hangingPunct="0"/>
            <a:endParaRPr lang="sr-Latn-CS" b="1">
              <a:solidFill>
                <a:schemeClr val="tx2"/>
              </a:solidFill>
              <a:latin typeface="Tahoma" pitchFamily="34" charset="0"/>
            </a:endParaRPr>
          </a:p>
          <a:p>
            <a:pPr eaLnBrk="0" hangingPunct="0"/>
            <a:endParaRPr lang="sr-Latn-CS" b="1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87050" name="Freeform 23"/>
          <p:cNvSpPr>
            <a:spLocks noChangeArrowheads="1"/>
          </p:cNvSpPr>
          <p:nvPr/>
        </p:nvSpPr>
        <p:spPr bwMode="auto">
          <a:xfrm>
            <a:off x="5257800" y="4940300"/>
            <a:ext cx="1308100" cy="1384300"/>
          </a:xfrm>
          <a:custGeom>
            <a:avLst/>
            <a:gdLst/>
            <a:ahLst/>
            <a:cxnLst>
              <a:cxn ang="0">
                <a:pos x="472" y="248"/>
              </a:cxn>
              <a:cxn ang="0">
                <a:pos x="664" y="152"/>
              </a:cxn>
              <a:cxn ang="0">
                <a:pos x="808" y="344"/>
              </a:cxn>
              <a:cxn ang="0">
                <a:pos x="568" y="728"/>
              </a:cxn>
              <a:cxn ang="0">
                <a:pos x="136" y="776"/>
              </a:cxn>
              <a:cxn ang="0">
                <a:pos x="40" y="152"/>
              </a:cxn>
              <a:cxn ang="0">
                <a:pos x="376" y="8"/>
              </a:cxn>
              <a:cxn ang="0">
                <a:pos x="472" y="200"/>
              </a:cxn>
              <a:cxn ang="0">
                <a:pos x="472" y="248"/>
              </a:cxn>
            </a:cxnLst>
            <a:rect l="0" t="0" r="r" b="b"/>
            <a:pathLst>
              <a:path w="824" h="872">
                <a:moveTo>
                  <a:pt x="472" y="248"/>
                </a:moveTo>
                <a:cubicBezTo>
                  <a:pt x="504" y="240"/>
                  <a:pt x="608" y="136"/>
                  <a:pt x="664" y="152"/>
                </a:cubicBezTo>
                <a:cubicBezTo>
                  <a:pt x="720" y="168"/>
                  <a:pt x="824" y="248"/>
                  <a:pt x="808" y="344"/>
                </a:cubicBezTo>
                <a:cubicBezTo>
                  <a:pt x="792" y="440"/>
                  <a:pt x="680" y="656"/>
                  <a:pt x="568" y="728"/>
                </a:cubicBezTo>
                <a:cubicBezTo>
                  <a:pt x="456" y="800"/>
                  <a:pt x="224" y="872"/>
                  <a:pt x="136" y="776"/>
                </a:cubicBezTo>
                <a:cubicBezTo>
                  <a:pt x="48" y="680"/>
                  <a:pt x="0" y="280"/>
                  <a:pt x="40" y="152"/>
                </a:cubicBezTo>
                <a:cubicBezTo>
                  <a:pt x="80" y="24"/>
                  <a:pt x="304" y="0"/>
                  <a:pt x="376" y="8"/>
                </a:cubicBezTo>
                <a:cubicBezTo>
                  <a:pt x="448" y="16"/>
                  <a:pt x="456" y="160"/>
                  <a:pt x="472" y="200"/>
                </a:cubicBezTo>
                <a:cubicBezTo>
                  <a:pt x="488" y="240"/>
                  <a:pt x="440" y="256"/>
                  <a:pt x="472" y="248"/>
                </a:cubicBezTo>
                <a:close/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85003" name="WordArt 24"/>
          <p:cNvSpPr>
            <a:spLocks noChangeArrowheads="1" noChangeShapeType="1" noTextEdit="1"/>
          </p:cNvSpPr>
          <p:nvPr/>
        </p:nvSpPr>
        <p:spPr bwMode="auto">
          <a:xfrm>
            <a:off x="1066800" y="304800"/>
            <a:ext cx="6248400" cy="731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СТАЛНИ ГОРЊИ ТРЕЋИ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7052" name="Text Box 25"/>
          <p:cNvSpPr txBox="1">
            <a:spLocks noChangeArrowheads="1"/>
          </p:cNvSpPr>
          <p:nvPr/>
        </p:nvSpPr>
        <p:spPr bwMode="auto">
          <a:xfrm>
            <a:off x="5026025" y="6284913"/>
            <a:ext cx="3111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87053" name="Text Box 26"/>
          <p:cNvSpPr txBox="1">
            <a:spLocks noChangeArrowheads="1"/>
          </p:cNvSpPr>
          <p:nvPr/>
        </p:nvSpPr>
        <p:spPr bwMode="auto">
          <a:xfrm>
            <a:off x="6858000" y="6248400"/>
            <a:ext cx="457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1F129"/>
                </a:solidFill>
              </a:rPr>
              <a:t>b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87054" name="Text Box 27"/>
          <p:cNvSpPr txBox="1">
            <a:spLocks noChangeArrowheads="1"/>
          </p:cNvSpPr>
          <p:nvPr/>
        </p:nvSpPr>
        <p:spPr bwMode="auto">
          <a:xfrm>
            <a:off x="5026025" y="14081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a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7055" name="Text Box 28"/>
          <p:cNvSpPr txBox="1">
            <a:spLocks noChangeArrowheads="1"/>
          </p:cNvSpPr>
          <p:nvPr/>
        </p:nvSpPr>
        <p:spPr bwMode="auto">
          <a:xfrm>
            <a:off x="7000875" y="14081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b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7056" name="Text Box 29"/>
          <p:cNvSpPr txBox="1">
            <a:spLocks noChangeArrowheads="1"/>
          </p:cNvSpPr>
          <p:nvPr/>
        </p:nvSpPr>
        <p:spPr bwMode="auto">
          <a:xfrm>
            <a:off x="5026025" y="3008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c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7057" name="Text Box 30"/>
          <p:cNvSpPr txBox="1">
            <a:spLocks noChangeArrowheads="1"/>
          </p:cNvSpPr>
          <p:nvPr/>
        </p:nvSpPr>
        <p:spPr bwMode="auto">
          <a:xfrm>
            <a:off x="6994525" y="3008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sr-Cyrl-CS"/>
          </a:p>
        </p:txBody>
      </p:sp>
      <p:sp>
        <p:nvSpPr>
          <p:cNvPr id="87058" name="Text Box 31"/>
          <p:cNvSpPr txBox="1">
            <a:spLocks noChangeArrowheads="1"/>
          </p:cNvSpPr>
          <p:nvPr/>
        </p:nvSpPr>
        <p:spPr bwMode="auto">
          <a:xfrm>
            <a:off x="6848475" y="30083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sr-Latn-CS" b="1">
                <a:solidFill>
                  <a:srgbClr val="FF3300"/>
                </a:solidFill>
              </a:rPr>
              <a:t>d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87059" name="Rectangle 33"/>
          <p:cNvSpPr>
            <a:spLocks noChangeArrowheads="1"/>
          </p:cNvSpPr>
          <p:nvPr/>
        </p:nvSpPr>
        <p:spPr bwMode="auto">
          <a:xfrm>
            <a:off x="2438400" y="1371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Latn-CS" b="1" i="1"/>
              <a:t> tercius</a:t>
            </a:r>
            <a:r>
              <a:rPr lang="sr-Cyrl-CS" b="1" i="1"/>
              <a:t> superior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219200"/>
            <a:ext cx="8229600" cy="582613"/>
          </a:xfrm>
        </p:spPr>
        <p:txBody>
          <a:bodyPr anchorCtr="1"/>
          <a:lstStyle/>
          <a:p>
            <a:pPr marL="838200" indent="-838200"/>
            <a:r>
              <a:rPr lang="sr-Latn-CS" sz="2800" smtClean="0">
                <a:solidFill>
                  <a:schemeClr val="tx1"/>
                </a:solidFill>
              </a:rPr>
              <a:t>  </a:t>
            </a:r>
            <a:r>
              <a:rPr lang="en-US" sz="2800" smtClean="0">
                <a:solidFill>
                  <a:schemeClr val="tx1"/>
                </a:solidFill>
              </a:rPr>
              <a:t>ВАРИЈАЦИЈ</a:t>
            </a:r>
            <a:r>
              <a:rPr lang="sr-Latn-CS" altLang="en-US" sz="2800" smtClean="0">
                <a:solidFill>
                  <a:schemeClr val="tx1"/>
                </a:solidFill>
              </a:rPr>
              <a:t>Е ОБЛИКА И ВЕЛИЧИНЕ КРУНЕ</a:t>
            </a:r>
          </a:p>
        </p:txBody>
      </p:sp>
      <p:sp>
        <p:nvSpPr>
          <p:cNvPr id="87042" name="Text Box 9"/>
          <p:cNvSpPr txBox="1"/>
          <p:nvPr/>
        </p:nvSpPr>
        <p:spPr>
          <a:xfrm>
            <a:off x="1784350" y="6132513"/>
            <a:ext cx="5849938" cy="36988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sr-Latn-CS" b="1">
                <a:solidFill>
                  <a:srgbClr val="629BE6"/>
                </a:solidFill>
              </a:rPr>
              <a:t>РАЗЛИЧИТИ ОБЛИЦИ КРУНЕ </a:t>
            </a:r>
            <a:r>
              <a:rPr lang="sr-Latn-CS" altLang="en-US" b="1">
                <a:solidFill>
                  <a:srgbClr val="629BE6"/>
                </a:solidFill>
              </a:rPr>
              <a:t>ГОРЊЕГ</a:t>
            </a:r>
            <a:r>
              <a:rPr lang="sr-Latn-CS" b="1">
                <a:solidFill>
                  <a:srgbClr val="629BE6"/>
                </a:solidFill>
              </a:rPr>
              <a:t> III </a:t>
            </a:r>
            <a:r>
              <a:rPr lang="sr-Cyrl-CS" b="1">
                <a:solidFill>
                  <a:srgbClr val="629BE6"/>
                </a:solidFill>
              </a:rPr>
              <a:t>МОЛАРА</a:t>
            </a:r>
          </a:p>
        </p:txBody>
      </p:sp>
      <p:pic>
        <p:nvPicPr>
          <p:cNvPr id="89091" name="Picture 11" descr="8,13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6000"/>
          </a:blip>
          <a:srcRect/>
          <a:stretch>
            <a:fillRect/>
          </a:stretch>
        </p:blipFill>
        <p:spPr>
          <a:xfrm>
            <a:off x="455613" y="1924050"/>
            <a:ext cx="8226425" cy="3844925"/>
          </a:xfrm>
          <a:ln>
            <a:solidFill>
              <a:srgbClr val="F1F129"/>
            </a:solidFill>
          </a:ln>
        </p:spPr>
      </p:pic>
      <p:sp>
        <p:nvSpPr>
          <p:cNvPr id="87044" name="WordArt 12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78486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ГОРЊЕГ УМЊАКА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4"/>
          <p:cNvSpPr>
            <a:spLocks noChangeArrowheads="1"/>
          </p:cNvSpPr>
          <p:nvPr/>
        </p:nvSpPr>
        <p:spPr bwMode="auto">
          <a:xfrm>
            <a:off x="531813" y="763588"/>
            <a:ext cx="8542337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838200" indent="-838200" eaLnBrk="0" hangingPunct="0"/>
            <a:r>
              <a:rPr lang="sr-Latn-CS" altLang="en-US" sz="2800" b="1"/>
              <a:t>ВАРИЈАЦИЈЕ ОБЛИКА И ВЕЛИЧИНЕ КОРЕНА</a:t>
            </a:r>
          </a:p>
        </p:txBody>
      </p:sp>
      <p:sp>
        <p:nvSpPr>
          <p:cNvPr id="91138" name="Rectangle 8"/>
          <p:cNvSpPr>
            <a:spLocks noChangeArrowheads="1"/>
          </p:cNvSpPr>
          <p:nvPr/>
        </p:nvSpPr>
        <p:spPr bwMode="auto">
          <a:xfrm>
            <a:off x="1828800" y="5299075"/>
            <a:ext cx="5867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sr-Latn-CS" b="1">
                <a:solidFill>
                  <a:srgbClr val="27C07A"/>
                </a:solidFill>
              </a:rPr>
              <a:t>a – КОРЕНСКЕ ГРАНЕ КОМПЛЕТНО </a:t>
            </a:r>
          </a:p>
          <a:p>
            <a:pPr algn="just" eaLnBrk="0" hangingPunct="0"/>
            <a:r>
              <a:rPr lang="sr-Latn-CS" b="1">
                <a:solidFill>
                  <a:srgbClr val="27C07A"/>
                </a:solidFill>
              </a:rPr>
              <a:t>      </a:t>
            </a:r>
            <a:r>
              <a:rPr lang="sr-Latn-CS" altLang="en-US" b="1">
                <a:solidFill>
                  <a:srgbClr val="27C07A"/>
                </a:solidFill>
              </a:rPr>
              <a:t>ФУЗИОНИСАНЕ У ЈЕДАН МАСИВАН КОРEН</a:t>
            </a:r>
          </a:p>
          <a:p>
            <a:pPr algn="just" eaLnBrk="0" hangingPunct="0"/>
            <a:r>
              <a:rPr lang="sr-Latn-CS" altLang="en-US" b="1">
                <a:solidFill>
                  <a:srgbClr val="FF3300"/>
                </a:solidFill>
              </a:rPr>
              <a:t>б – ДВЕ КОРЕНСКЕ ГРАНЕ </a:t>
            </a:r>
          </a:p>
          <a:p>
            <a:pPr algn="just" eaLnBrk="0" hangingPunct="0"/>
            <a:r>
              <a:rPr lang="sr-Latn-CS" altLang="en-US" b="1">
                <a:solidFill>
                  <a:schemeClr val="accent1"/>
                </a:solidFill>
              </a:rPr>
              <a:t>ц – ТРИ КОРЕНСКЕ ГРАНЕ</a:t>
            </a:r>
          </a:p>
        </p:txBody>
      </p:sp>
      <p:pic>
        <p:nvPicPr>
          <p:cNvPr id="91139" name="Picture 12" descr="8,13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>
          <a:xfrm>
            <a:off x="1446213" y="1455738"/>
            <a:ext cx="6478587" cy="3821112"/>
          </a:xfrm>
          <a:ln>
            <a:solidFill>
              <a:srgbClr val="F1F129"/>
            </a:solidFill>
          </a:ln>
        </p:spPr>
      </p:pic>
      <p:sp>
        <p:nvSpPr>
          <p:cNvPr id="91140" name="Text Box 13"/>
          <p:cNvSpPr txBox="1">
            <a:spLocks noChangeArrowheads="1"/>
          </p:cNvSpPr>
          <p:nvPr/>
        </p:nvSpPr>
        <p:spPr bwMode="auto">
          <a:xfrm>
            <a:off x="1524000" y="4845050"/>
            <a:ext cx="35401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sz="2400" b="1">
                <a:solidFill>
                  <a:srgbClr val="99FF66"/>
                </a:solidFill>
              </a:rPr>
              <a:t>a</a:t>
            </a:r>
            <a:endParaRPr lang="sr-Cyrl-CS" sz="2400" b="1">
              <a:solidFill>
                <a:srgbClr val="99FF66"/>
              </a:solidFill>
            </a:endParaRPr>
          </a:p>
        </p:txBody>
      </p:sp>
      <p:sp>
        <p:nvSpPr>
          <p:cNvPr id="91141" name="Text Box 14"/>
          <p:cNvSpPr txBox="1">
            <a:spLocks noChangeArrowheads="1"/>
          </p:cNvSpPr>
          <p:nvPr/>
        </p:nvSpPr>
        <p:spPr bwMode="auto">
          <a:xfrm>
            <a:off x="3581400" y="4845050"/>
            <a:ext cx="3714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Cyrl-CS" sz="2400" b="1">
                <a:solidFill>
                  <a:srgbClr val="FF3300"/>
                </a:solidFill>
              </a:rPr>
              <a:t>б</a:t>
            </a:r>
          </a:p>
        </p:txBody>
      </p:sp>
      <p:sp>
        <p:nvSpPr>
          <p:cNvPr id="91142" name="Text Box 15"/>
          <p:cNvSpPr txBox="1">
            <a:spLocks noChangeArrowheads="1"/>
          </p:cNvSpPr>
          <p:nvPr/>
        </p:nvSpPr>
        <p:spPr bwMode="auto">
          <a:xfrm>
            <a:off x="5943600" y="4845050"/>
            <a:ext cx="369888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Cyrl-CS" sz="2400" b="1">
                <a:solidFill>
                  <a:schemeClr val="accent1"/>
                </a:solidFill>
              </a:rPr>
              <a:t>ц</a:t>
            </a:r>
          </a:p>
        </p:txBody>
      </p:sp>
      <p:sp>
        <p:nvSpPr>
          <p:cNvPr id="89095" name="WordArt 16"/>
          <p:cNvSpPr>
            <a:spLocks noChangeArrowheads="1" noChangeShapeType="1" noTextEdit="1"/>
          </p:cNvSpPr>
          <p:nvPr/>
        </p:nvSpPr>
        <p:spPr bwMode="auto">
          <a:xfrm>
            <a:off x="762000" y="304800"/>
            <a:ext cx="78486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ВАРИЈАЦИЈЕ ГОРЊЕГ УМЊАКА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86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62794"/>
              </p:ext>
            </p:extLst>
          </p:nvPr>
        </p:nvGraphicFramePr>
        <p:xfrm>
          <a:off x="228600" y="1144588"/>
          <a:ext cx="8642350" cy="3497580"/>
        </p:xfrm>
        <a:graphic>
          <a:graphicData uri="http://schemas.openxmlformats.org/drawingml/2006/table">
            <a:tbl>
              <a:tblPr/>
              <a:tblGrid>
                <a:gridCol w="1574800"/>
                <a:gridCol w="2284413"/>
                <a:gridCol w="2425700"/>
                <a:gridCol w="2357437"/>
              </a:tblGrid>
              <a:tr h="906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страна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Први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молар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Други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молар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Трећи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молар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Букална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страна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најшири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букалне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квржице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исте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висине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корен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линији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врхом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МБ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квржице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средње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ширине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нижа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од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квржице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корен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линији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центром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круне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најужи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знатно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нижа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од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квржице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ДБ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корен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показује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изражену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дисталн.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инклинацију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2862" name="Rectangle 46"/>
          <p:cNvSpPr>
            <a:spLocks noChangeArrowheads="1"/>
          </p:cNvSpPr>
          <p:nvPr/>
        </p:nvSpPr>
        <p:spPr bwMode="auto">
          <a:xfrm>
            <a:off x="762000" y="304800"/>
            <a:ext cx="7926388" cy="708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Атрибути</a:t>
            </a:r>
            <a:r>
              <a:rPr lang="sr-Latn-C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типа</a:t>
            </a:r>
            <a:r>
              <a:rPr lang="sr-Latn-C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горњих</a:t>
            </a:r>
            <a:r>
              <a:rPr lang="sr-Latn-C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молара</a:t>
            </a:r>
          </a:p>
        </p:txBody>
      </p:sp>
      <p:graphicFrame>
        <p:nvGraphicFramePr>
          <p:cNvPr id="162883" name="Group 67"/>
          <p:cNvGraphicFramePr>
            <a:graphicFrameLocks noGrp="1"/>
          </p:cNvGraphicFramePr>
          <p:nvPr/>
        </p:nvGraphicFramePr>
        <p:xfrm>
          <a:off x="228600" y="4667250"/>
          <a:ext cx="8642350" cy="2115820"/>
        </p:xfrm>
        <a:graphic>
          <a:graphicData uri="http://schemas.openxmlformats.org/drawingml/2006/table">
            <a:tbl>
              <a:tblPr/>
              <a:tblGrid>
                <a:gridCol w="1574800"/>
                <a:gridCol w="2284413"/>
                <a:gridCol w="2425700"/>
                <a:gridCol w="2357437"/>
              </a:tblGrid>
              <a:tr h="21158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палатинална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страна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ДП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квржица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највећа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палатинални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корен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шири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мезиодистално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ДП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мање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ширине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висине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палатинални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корен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шири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букорално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виде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се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Char char="§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најужи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2887" name="Picture 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295400"/>
            <a:ext cx="4953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88" name="Picture 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95400"/>
            <a:ext cx="533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89" name="Picture 73"/>
          <p:cNvPicPr>
            <a:picLocks noChangeAspect="1" noChangeArrowheads="1"/>
          </p:cNvPicPr>
          <p:nvPr/>
        </p:nvPicPr>
        <p:blipFill>
          <a:blip r:embed="rId4" cstate="print">
            <a:lum bright="-6000"/>
          </a:blip>
          <a:srcRect/>
          <a:stretch>
            <a:fillRect/>
          </a:stretch>
        </p:blipFill>
        <p:spPr bwMode="auto">
          <a:xfrm>
            <a:off x="8305800" y="1371600"/>
            <a:ext cx="457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5" name="Group 45"/>
          <p:cNvGraphicFramePr>
            <a:graphicFrameLocks noGrp="1"/>
          </p:cNvGraphicFramePr>
          <p:nvPr/>
        </p:nvGraphicFramePr>
        <p:xfrm>
          <a:off x="250825" y="260350"/>
          <a:ext cx="8642350" cy="6413500"/>
        </p:xfrm>
        <a:graphic>
          <a:graphicData uri="http://schemas.openxmlformats.org/drawingml/2006/table">
            <a:tbl>
              <a:tblPr/>
              <a:tblGrid>
                <a:gridCol w="1574800"/>
                <a:gridCol w="2284730"/>
                <a:gridCol w="2425700"/>
                <a:gridCol w="2357120"/>
              </a:tblGrid>
              <a:tr h="12179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страна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Први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</a:t>
                      </a:r>
                      <a:r>
                        <a:rPr kumimoji="0" lang="sr-Cyrl-R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Други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молар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Трећи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горњи</a:t>
                      </a:r>
                      <a:r>
                        <a:rPr kumimoji="0" lang="sr-Latn-C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молар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Оклузална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Char char="-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СОП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облику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ромбоида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Char char="-"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изражен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коси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</a:pP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гребен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велики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талон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ромбоида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слабо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изражен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средње</a:t>
                      </a: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величине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троугла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или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срца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једва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видљив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једва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Cyrl-R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видљив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Мезијална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туберкули на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мезиј. марг. греб.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су бројни 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развијени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МБ и П корен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пројектују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профиле изван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одговарајућих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профила круне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туберкули мање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бројни и слабије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развијени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Cyrl-R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МБ и П корен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мање дивергирају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одсутни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Cyrl-R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Cyrl-R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endParaRPr kumimoji="0" lang="sr-Cyrl-R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- МБ и П корен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обично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 typeface="Wingdings" panose="05000000000000000000" pitchFamily="2" charset="2"/>
                        <a:buNone/>
                      </a:pPr>
                      <a:r>
                        <a:rPr kumimoji="0" lang="sr-Cyrl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  фузионисани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3886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620713"/>
            <a:ext cx="7794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7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612775"/>
            <a:ext cx="782638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8" name="Picture 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614363"/>
            <a:ext cx="59848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hidden="1"/>
          <p:cNvSpPr>
            <a:spLocks noGrp="1" noChangeArrowheads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 anchorCtr="1"/>
          <a:lstStyle/>
          <a:p>
            <a:pPr>
              <a:defRPr/>
            </a:pPr>
            <a:r>
              <a:rPr lang="sr-Latn-CS" kern="0" smtClean="0">
                <a:effectLst>
                  <a:outerShdw blurRad="38100" dist="38100" dir="2700000" algn="tl">
                    <a:srgbClr val="000000"/>
                  </a:outerShdw>
                </a:effectLst>
                <a:ea typeface="MS PGothic" panose="020B0600070205080204" pitchFamily="34" charset="-128"/>
                <a:cs typeface="MS PGothic" panose="020B0600070205080204" pitchFamily="34" charset="-128"/>
              </a:rPr>
              <a:t> </a:t>
            </a:r>
          </a:p>
        </p:txBody>
      </p:sp>
      <p:sp>
        <p:nvSpPr>
          <p:cNvPr id="8196" name="Rectangle 4"/>
          <p:cNvSpPr>
            <a:spLocks noRot="1" noChangeArrowheads="1"/>
          </p:cNvSpPr>
          <p:nvPr/>
        </p:nvSpPr>
        <p:spPr bwMode="auto">
          <a:xfrm>
            <a:off x="152400" y="762000"/>
            <a:ext cx="5170488" cy="5791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r>
              <a:rPr lang="sr-Latn-CS" b="1">
                <a:solidFill>
                  <a:srgbClr val="629BE6"/>
                </a:solidFill>
              </a:rPr>
              <a:t>ТАБЕЛА РАЗВОЈА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>
                <a:solidFill>
                  <a:schemeClr val="tx2"/>
                </a:solidFill>
              </a:rPr>
              <a:t>           </a:t>
            </a:r>
            <a:r>
              <a:rPr lang="sr-Latn-CS" sz="1400" b="1"/>
              <a:t>ПОЧЕТАК КАЛЦИФИКАЦИЈЕ    </a:t>
            </a:r>
            <a:r>
              <a:rPr lang="sr-Latn-CS" sz="1400" b="1">
                <a:solidFill>
                  <a:srgbClr val="629BE6"/>
                </a:solidFill>
              </a:rPr>
              <a:t> ПРИ РОЂЕЊУ</a:t>
            </a:r>
            <a:r>
              <a:rPr lang="sr-Latn-CS" sz="1400" b="1">
                <a:solidFill>
                  <a:schemeClr val="tx2"/>
                </a:solidFill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/>
              <a:t>           ФОРМИРАНА КРУНА             </a:t>
            </a:r>
            <a:r>
              <a:rPr lang="sr-Latn-CS" sz="1400" b="1">
                <a:solidFill>
                  <a:srgbClr val="629BE6"/>
                </a:solidFill>
              </a:rPr>
              <a:t>   3 –  4. ГОДИНА</a:t>
            </a:r>
            <a:r>
              <a:rPr lang="sr-Latn-CS" sz="1400" b="1"/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/>
              <a:t>           ЕРУПЦИЈА	                           </a:t>
            </a:r>
            <a:r>
              <a:rPr lang="sr-Latn-CS" sz="1400" b="1">
                <a:solidFill>
                  <a:srgbClr val="629BE6"/>
                </a:solidFill>
              </a:rPr>
              <a:t>6 –  7. ГОДИНА</a:t>
            </a:r>
            <a:r>
              <a:rPr lang="sr-Latn-CS" sz="1400" b="1"/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400" b="1"/>
              <a:t>           ЗАВРШЕН РАСТ КОРЕНА      </a:t>
            </a:r>
            <a:r>
              <a:rPr lang="sr-Latn-CS" sz="1400" b="1">
                <a:solidFill>
                  <a:srgbClr val="629BE6"/>
                </a:solidFill>
              </a:rPr>
              <a:t>  9 -10. ГОДИНА</a:t>
            </a: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</a:endParaRPr>
          </a:p>
          <a:p>
            <a:pPr marL="1600200" lvl="3" indent="-2286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None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endParaRPr lang="sr-Latn-CS" sz="1400" b="1">
              <a:solidFill>
                <a:srgbClr val="F1F12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§"/>
            </a:pPr>
            <a:r>
              <a:rPr lang="sr-Latn-CS" b="1">
                <a:solidFill>
                  <a:srgbClr val="629BE6"/>
                </a:solidFill>
              </a:rPr>
              <a:t>ДИМЕНЗИЈЕ СТАЛНОГ ГОРЊЕГ </a:t>
            </a:r>
            <a:r>
              <a:rPr lang="sr-Latn-CS" altLang="en-US" b="1">
                <a:solidFill>
                  <a:srgbClr val="629BE6"/>
                </a:solidFill>
              </a:rPr>
              <a:t> I </a:t>
            </a:r>
            <a:r>
              <a:rPr lang="sr-Latn-CS" b="1">
                <a:solidFill>
                  <a:srgbClr val="629BE6"/>
                </a:solidFill>
              </a:rPr>
              <a:t> М</a:t>
            </a:r>
            <a:r>
              <a:rPr lang="sr-Latn-CS" b="1">
                <a:solidFill>
                  <a:srgbClr val="FFFF00"/>
                </a:solidFill>
              </a:rPr>
              <a:t>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sr-Latn-CS" sz="1600" b="1"/>
              <a:t>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66"/>
              </a:buClr>
              <a:buFont typeface="Wingdings" pitchFamily="2" charset="2"/>
              <a:buNone/>
            </a:pPr>
            <a:r>
              <a:rPr lang="sr-Latn-CS" sz="1600" b="1"/>
              <a:t>      МД</a:t>
            </a:r>
            <a:r>
              <a:rPr lang="sr-Latn-CS" sz="800" b="1"/>
              <a:t>                       </a:t>
            </a:r>
            <a:r>
              <a:rPr lang="sr-Latn-CS" sz="1400" b="1"/>
              <a:t>ЛП                </a:t>
            </a:r>
            <a:r>
              <a:rPr lang="sr-Latn-CS" altLang="en-US" sz="1400" b="1"/>
              <a:t>висина</a:t>
            </a:r>
            <a:r>
              <a:rPr lang="sr-Latn-CS" sz="1400" b="1"/>
              <a:t>      </a:t>
            </a:r>
            <a:r>
              <a:rPr lang="sr-Latn-CS" altLang="en-US" sz="1400" b="1"/>
              <a:t>дужина</a:t>
            </a:r>
            <a:r>
              <a:rPr lang="sr-Latn-CS" sz="1400" b="1"/>
              <a:t>     у</a:t>
            </a:r>
            <a:r>
              <a:rPr lang="sr-Latn-CS" altLang="en-US" sz="1400" b="1"/>
              <a:t>купна</a:t>
            </a:r>
            <a:r>
              <a:rPr lang="sr-Latn-CS" sz="800" b="1"/>
              <a:t> </a:t>
            </a:r>
          </a:p>
          <a:p>
            <a:pPr marL="342900" indent="-342900">
              <a:lnSpc>
                <a:spcPct val="65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800" b="1"/>
              <a:t>         </a:t>
            </a:r>
            <a:r>
              <a:rPr lang="sr-Latn-CS" altLang="en-US" sz="1400" b="1"/>
              <a:t>ширина</a:t>
            </a:r>
            <a:r>
              <a:rPr lang="sr-Latn-CS" sz="1400" b="1"/>
              <a:t>     </a:t>
            </a:r>
            <a:r>
              <a:rPr lang="sr-Latn-CS" altLang="en-US" sz="1400" b="1"/>
              <a:t>ширина</a:t>
            </a:r>
            <a:r>
              <a:rPr lang="sr-Latn-CS" sz="1400" b="1"/>
              <a:t>          </a:t>
            </a:r>
            <a:r>
              <a:rPr lang="sr-Latn-CS" altLang="en-US" sz="1400" b="1"/>
              <a:t>круне</a:t>
            </a:r>
            <a:r>
              <a:rPr lang="sr-Latn-CS" sz="1400" b="1"/>
              <a:t>         </a:t>
            </a:r>
            <a:r>
              <a:rPr lang="sr-Latn-CS" altLang="en-US" sz="1400" b="1"/>
              <a:t>корена</a:t>
            </a:r>
            <a:r>
              <a:rPr lang="sr-Latn-CS" sz="1400" b="1"/>
              <a:t>    </a:t>
            </a:r>
            <a:r>
              <a:rPr lang="sr-Latn-CS" altLang="en-US" sz="1400" b="1"/>
              <a:t>дужина</a:t>
            </a:r>
            <a:endParaRPr lang="sr-Latn-CS" sz="1600" b="1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sr-Latn-CS" sz="1600" b="1"/>
              <a:t>    </a:t>
            </a:r>
            <a:r>
              <a:rPr lang="sr-Latn-CS" b="1">
                <a:solidFill>
                  <a:srgbClr val="629BE6"/>
                </a:solidFill>
              </a:rPr>
              <a:t>10.5          11.0            7.5         12.5       20.0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Char char="§"/>
            </a:pPr>
            <a:endParaRPr lang="sr-Latn-CS" b="1">
              <a:solidFill>
                <a:srgbClr val="629BE6"/>
              </a:solidFill>
            </a:endParaRPr>
          </a:p>
        </p:txBody>
      </p:sp>
      <p:pic>
        <p:nvPicPr>
          <p:cNvPr id="15363" name="Picture 5" descr="8,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00200"/>
            <a:ext cx="1905000" cy="144462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15364" name="Picture 6" descr="8,1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608138"/>
            <a:ext cx="1752600" cy="147002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15365" name="Picture 7" descr="8,1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048000"/>
            <a:ext cx="1809750" cy="1328738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15366" name="Picture 8" descr="8,1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3048000"/>
            <a:ext cx="1828800" cy="1338263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pic>
        <p:nvPicPr>
          <p:cNvPr id="15367" name="Picture 9" descr="8,108"/>
          <p:cNvPicPr>
            <a:picLocks noChangeAspect="1" noChangeArrowheads="1"/>
          </p:cNvPicPr>
          <p:nvPr/>
        </p:nvPicPr>
        <p:blipFill>
          <a:blip r:embed="rId7" cstate="print"/>
          <a:srcRect l="1109"/>
          <a:stretch>
            <a:fillRect/>
          </a:stretch>
        </p:blipFill>
        <p:spPr bwMode="auto">
          <a:xfrm>
            <a:off x="5257800" y="4419600"/>
            <a:ext cx="3657600" cy="1835150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13320" name="WordArt 11"/>
          <p:cNvSpPr>
            <a:spLocks noChangeArrowheads="1" noChangeShapeType="1" noTextEdit="1"/>
          </p:cNvSpPr>
          <p:nvPr/>
        </p:nvSpPr>
        <p:spPr bwMode="auto">
          <a:xfrm>
            <a:off x="828675" y="404813"/>
            <a:ext cx="5537200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200" b="1">
                <a:ln w="9525">
                  <a:noFill/>
                  <a:round/>
                  <a:headEnd/>
                  <a:tailEnd/>
                </a:ln>
                <a:solidFill>
                  <a:srgbClr val="629BE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Стални горњи први молар</a:t>
            </a:r>
            <a:endParaRPr lang="en-US" sz="3200" b="1">
              <a:ln w="9525">
                <a:noFill/>
                <a:round/>
                <a:headEnd/>
                <a:tailEnd/>
              </a:ln>
              <a:solidFill>
                <a:srgbClr val="629BE6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5181600" y="1941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3300"/>
                </a:solidFill>
              </a:rPr>
              <a:t>a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7086600" y="190500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3300"/>
                </a:solidFill>
              </a:rPr>
              <a:t>b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5181600" y="30083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3300"/>
                </a:solidFill>
              </a:rPr>
              <a:t>c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7010400" y="300831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3300"/>
                </a:solidFill>
              </a:rPr>
              <a:t>d</a:t>
            </a:r>
            <a:endParaRPr lang="sr-Cyrl-CS" b="1">
              <a:solidFill>
                <a:srgbClr val="FF3300"/>
              </a:solidFill>
            </a:endParaRP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5257800" y="5827713"/>
            <a:ext cx="3111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1F129"/>
                </a:solidFill>
              </a:rPr>
              <a:t>e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15374" name="Text Box 20"/>
          <p:cNvSpPr txBox="1">
            <a:spLocks noChangeArrowheads="1"/>
          </p:cNvSpPr>
          <p:nvPr/>
        </p:nvSpPr>
        <p:spPr bwMode="auto">
          <a:xfrm>
            <a:off x="6918325" y="5827713"/>
            <a:ext cx="2603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1F129"/>
                </a:solidFill>
              </a:rPr>
              <a:t>f</a:t>
            </a:r>
            <a:endParaRPr lang="sr-Cyrl-CS" b="1">
              <a:solidFill>
                <a:srgbClr val="F1F129"/>
              </a:solidFill>
            </a:endParaRPr>
          </a:p>
        </p:txBody>
      </p:sp>
      <p:sp>
        <p:nvSpPr>
          <p:cNvPr id="15375" name="Rectangle 21"/>
          <p:cNvSpPr>
            <a:spLocks noChangeArrowheads="1"/>
          </p:cNvSpPr>
          <p:nvPr/>
        </p:nvSpPr>
        <p:spPr bwMode="auto">
          <a:xfrm>
            <a:off x="5867400" y="914400"/>
            <a:ext cx="220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altLang="en-US" b="1" i="1"/>
              <a:t>Dens molaris</a:t>
            </a:r>
          </a:p>
          <a:p>
            <a:pPr algn="ctr" eaLnBrk="0" hangingPunct="0"/>
            <a:r>
              <a:rPr lang="sr-Cyrl-CS" b="1" i="1"/>
              <a:t> primus superior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47625"/>
            <a:ext cx="8226425" cy="793750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</a:rPr>
              <a:t>Букални аспект</a:t>
            </a:r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63500" y="692810"/>
            <a:ext cx="8702675" cy="616519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altLang="en-US" sz="2000" dirty="0" smtClean="0">
                <a:solidFill>
                  <a:srgbClr val="629BE6"/>
                </a:solidFill>
              </a:rPr>
              <a:t>Букална површина</a:t>
            </a:r>
            <a:r>
              <a:rPr lang="sr-Latn-CS" altLang="en-US" sz="1600" dirty="0" smtClean="0"/>
              <a:t> је трапезоидног облика.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600" dirty="0" smtClean="0"/>
              <a:t>      На њој се уочавају: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600" dirty="0" smtClean="0"/>
              <a:t>      1) део дисталне површине </a:t>
            </a:r>
            <a:br>
              <a:rPr lang="sr-Latn-CS" altLang="en-US" sz="1600" dirty="0" smtClean="0"/>
            </a:br>
            <a:r>
              <a:rPr lang="sr-Latn-CS" altLang="en-US" sz="1600" dirty="0" smtClean="0"/>
              <a:t>         </a:t>
            </a:r>
            <a:r>
              <a:rPr lang="en-US" altLang="en-US" sz="1600" dirty="0" smtClean="0"/>
              <a:t>(</a:t>
            </a:r>
            <a:r>
              <a:rPr lang="en-US" altLang="en-US" sz="1600" dirty="0" err="1" smtClean="0"/>
              <a:t>због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ромбоидног</a:t>
            </a:r>
            <a:r>
              <a:rPr lang="en-US" altLang="en-US" sz="1600" dirty="0" smtClean="0"/>
              <a:t> </a:t>
            </a:r>
            <a:r>
              <a:rPr lang="en-US" altLang="en-US" sz="1600" dirty="0" err="1" smtClean="0"/>
              <a:t>облика</a:t>
            </a:r>
            <a:r>
              <a:rPr lang="en-US" altLang="en-US" sz="1600" dirty="0" smtClean="0"/>
              <a:t> </a:t>
            </a:r>
            <a:r>
              <a:rPr lang="sr-Latn-CS" altLang="en-US" sz="1600" dirty="0" smtClean="0"/>
              <a:t>соп</a:t>
            </a:r>
            <a:r>
              <a:rPr lang="en-US" altLang="en-US" sz="1600" dirty="0" smtClean="0"/>
              <a:t>-а)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600" dirty="0" smtClean="0"/>
              <a:t>      2) врхови свих главних квржица </a:t>
            </a:r>
            <a:br>
              <a:rPr lang="sr-Latn-CS" altLang="en-US" sz="1600" dirty="0" smtClean="0"/>
            </a:br>
            <a:r>
              <a:rPr lang="sr-Latn-CS" altLang="en-US" sz="1600" dirty="0" smtClean="0"/>
              <a:t>         (изузев ДПк када зуб има четири квржице)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1800" dirty="0" smtClean="0"/>
          </a:p>
          <a:p>
            <a:pPr>
              <a:lnSpc>
                <a:spcPct val="80000"/>
              </a:lnSpc>
            </a:pPr>
            <a:r>
              <a:rPr lang="sr-Latn-CS" altLang="en-US" sz="1800" dirty="0" smtClean="0"/>
              <a:t>Профили: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800" dirty="0" smtClean="0"/>
              <a:t>    а)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 мезијални профил</a:t>
            </a:r>
            <a:r>
              <a:rPr lang="sr-Latn-CS" altLang="en-US" sz="1800" dirty="0" smtClean="0">
                <a:solidFill>
                  <a:srgbClr val="F723B0"/>
                </a:solidFill>
              </a:rPr>
              <a:t/>
            </a:r>
            <a:br>
              <a:rPr lang="sr-Latn-CS" altLang="en-US" sz="1800" dirty="0" smtClean="0">
                <a:solidFill>
                  <a:srgbClr val="F723B0"/>
                </a:solidFill>
              </a:rPr>
            </a:br>
            <a:r>
              <a:rPr lang="sr-Latn-CS" altLang="en-US" sz="1800" dirty="0" smtClean="0">
                <a:solidFill>
                  <a:srgbClr val="F723B0"/>
                </a:solidFill>
              </a:rPr>
              <a:t>       </a:t>
            </a:r>
            <a:r>
              <a:rPr lang="sr-Latn-CS" altLang="en-US" sz="1800" dirty="0" smtClean="0"/>
              <a:t>-конвекснији је у оклузалној и средњој трећини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  </a:t>
            </a:r>
            <a:r>
              <a:rPr lang="en-US" altLang="en-US" sz="1800" dirty="0" smtClean="0"/>
              <a:t>- </a:t>
            </a:r>
            <a:r>
              <a:rPr lang="sr-Latn-CS" altLang="en-US" sz="1800" dirty="0" smtClean="0"/>
              <a:t>висин</a:t>
            </a:r>
            <a:r>
              <a:rPr lang="en-US" altLang="en-US" sz="1800" dirty="0" smtClean="0"/>
              <a:t>а</a:t>
            </a:r>
            <a:r>
              <a:rPr lang="sr-Latn-CS" altLang="en-US" sz="1800" dirty="0" smtClean="0"/>
              <a:t> контуре на споју ове две трећине, а цервикална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    трећина је релативно равна и понекад конкавна</a:t>
            </a:r>
            <a:br>
              <a:rPr lang="sr-Latn-CS" altLang="en-US" sz="1800" dirty="0" smtClean="0"/>
            </a:br>
            <a:endParaRPr lang="sr-Latn-CS" alt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  </a:t>
            </a:r>
            <a:r>
              <a:rPr lang="sr-Latn-CS" altLang="en-US" sz="1800" dirty="0" smtClean="0"/>
              <a:t>б)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 дистални профил</a:t>
            </a:r>
            <a:r>
              <a:rPr lang="sr-Latn-CS" altLang="en-US" sz="1800" dirty="0" smtClean="0">
                <a:solidFill>
                  <a:srgbClr val="F723B0"/>
                </a:solidFill>
              </a:rPr>
              <a:t/>
            </a:r>
            <a:br>
              <a:rPr lang="sr-Latn-CS" altLang="en-US" sz="1800" dirty="0" smtClean="0">
                <a:solidFill>
                  <a:srgbClr val="F723B0"/>
                </a:solidFill>
              </a:rPr>
            </a:br>
            <a:r>
              <a:rPr lang="sr-Latn-CS" altLang="en-US" sz="1800" dirty="0" smtClean="0">
                <a:solidFill>
                  <a:srgbClr val="F723B0"/>
                </a:solidFill>
              </a:rPr>
              <a:t>       </a:t>
            </a:r>
            <a:r>
              <a:rPr lang="sr-Latn-CS" altLang="en-US" sz="1800" dirty="0" smtClean="0"/>
              <a:t>- у целости је кон</a:t>
            </a:r>
            <a:r>
              <a:rPr lang="en-US" altLang="en-US" sz="1800" dirty="0" err="1" smtClean="0"/>
              <a:t>вексан</a:t>
            </a:r>
            <a:r>
              <a:rPr lang="sr-Latn-CS" altLang="en-US" sz="1800" dirty="0" smtClean="0"/>
              <a:t> у оклузоцервикалном правцу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   </a:t>
            </a:r>
            <a:r>
              <a:rPr lang="en-US" altLang="en-US" sz="1800" dirty="0" smtClean="0"/>
              <a:t>-</a:t>
            </a:r>
            <a:r>
              <a:rPr lang="sr-Latn-CS" altLang="en-US" sz="1800" dirty="0" smtClean="0"/>
              <a:t> висин</a:t>
            </a:r>
            <a:r>
              <a:rPr lang="en-US" altLang="en-US" sz="1800" dirty="0" smtClean="0"/>
              <a:t>а</a:t>
            </a:r>
            <a:r>
              <a:rPr lang="sr-Latn-CS" altLang="en-US" sz="1800" dirty="0" smtClean="0"/>
              <a:t> контуре у средњој трећини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800" dirty="0" smtClean="0"/>
              <a:t>    в)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цервикална линиј</a:t>
            </a:r>
            <a:r>
              <a:rPr lang="en-US" altLang="en-US" sz="1800" dirty="0" smtClean="0">
                <a:solidFill>
                  <a:srgbClr val="629BE6"/>
                </a:solidFill>
              </a:rPr>
              <a:t>а</a:t>
            </a:r>
            <a:r>
              <a:rPr lang="en-US" altLang="en-US" sz="1800" dirty="0" smtClean="0">
                <a:solidFill>
                  <a:srgbClr val="F723B0"/>
                </a:solidFill>
              </a:rPr>
              <a:t/>
            </a:r>
            <a:br>
              <a:rPr lang="en-US" altLang="en-US" sz="1800" dirty="0" smtClean="0">
                <a:solidFill>
                  <a:srgbClr val="F723B0"/>
                </a:solidFill>
              </a:rPr>
            </a:br>
            <a:r>
              <a:rPr lang="en-US" altLang="en-US" sz="1800" dirty="0" smtClean="0"/>
              <a:t>       - </a:t>
            </a:r>
            <a:r>
              <a:rPr lang="sr-Latn-CS" altLang="en-US" sz="1800" dirty="0" smtClean="0"/>
              <a:t>два </a:t>
            </a:r>
            <a:r>
              <a:rPr lang="sr-Cyrl-RS" altLang="en-US" sz="1800" dirty="0" smtClean="0">
                <a:solidFill>
                  <a:srgbClr val="FF0000"/>
                </a:solidFill>
              </a:rPr>
              <a:t>оклузално </a:t>
            </a:r>
            <a:r>
              <a:rPr lang="sr-Latn-CS" altLang="en-US" sz="1800" dirty="0" smtClean="0"/>
              <a:t>конвексна </a:t>
            </a:r>
            <a:r>
              <a:rPr lang="sr-Latn-CS" altLang="en-US" sz="1800" dirty="0" smtClean="0"/>
              <a:t>сегмента раздвојена оштром </a:t>
            </a:r>
            <a:r>
              <a:rPr lang="sr-Latn-CS" altLang="en-US" sz="1800" dirty="0" smtClean="0"/>
              <a:t>екстензијом</a:t>
            </a:r>
            <a:endParaRPr lang="sr-Cyrl-RS" alt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RS" altLang="en-US" sz="1800" dirty="0"/>
              <a:t> </a:t>
            </a:r>
            <a:r>
              <a:rPr lang="sr-Cyrl-RS" altLang="en-US" sz="1800" dirty="0" smtClean="0"/>
              <a:t>             </a:t>
            </a:r>
            <a:r>
              <a:rPr lang="sr-Latn-CS" altLang="en-US" sz="1800" dirty="0" smtClean="0"/>
              <a:t>глеђи прем</a:t>
            </a:r>
            <a:r>
              <a:rPr lang="sr-Cyrl-RS" altLang="en-US" sz="1800" dirty="0" smtClean="0"/>
              <a:t>а </a:t>
            </a:r>
            <a:r>
              <a:rPr lang="sr-Latn-CS" altLang="en-US" sz="1800" dirty="0" smtClean="0"/>
              <a:t>фуркацији</a:t>
            </a:r>
            <a:endParaRPr lang="sr-Latn-CS" alt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Latn-CS" altLang="en-US" sz="1800" dirty="0" smtClean="0"/>
              <a:t>    г)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оклузални профил</a:t>
            </a:r>
            <a:r>
              <a:rPr lang="sr-Latn-CS" altLang="en-US" sz="1800" dirty="0" smtClean="0"/>
              <a:t>- букални сегмент контуре УОП.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   На њему описујемо мезиобукалну(ширу) и дистобукалну квржицу(која </a:t>
            </a:r>
            <a:r>
              <a:rPr lang="sr-Latn-CS" altLang="en-US" sz="1800" dirty="0" smtClean="0"/>
              <a:t>има</a:t>
            </a:r>
            <a:r>
              <a:rPr lang="sr-Cyrl-RS" altLang="en-US" sz="1800" dirty="0"/>
              <a:t> </a:t>
            </a:r>
            <a:r>
              <a:rPr lang="sr-Latn-CS" altLang="en-US" sz="1800" dirty="0" smtClean="0"/>
              <a:t>стрмије </a:t>
            </a:r>
            <a:r>
              <a:rPr lang="sr-Latn-CS" altLang="en-US" sz="1800" dirty="0" smtClean="0"/>
              <a:t>нагибе сагиталног гребена) које су раздвојене букалном браздом.</a:t>
            </a:r>
          </a:p>
        </p:txBody>
      </p:sp>
      <p:pic>
        <p:nvPicPr>
          <p:cNvPr id="17411" name="Picture 5" descr="8,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990600"/>
            <a:ext cx="2670175" cy="2025650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17412" name="Text Box 1"/>
          <p:cNvSpPr txBox="1">
            <a:spLocks noChangeArrowheads="1"/>
          </p:cNvSpPr>
          <p:nvPr/>
        </p:nvSpPr>
        <p:spPr bwMode="auto">
          <a:xfrm>
            <a:off x="6024563" y="990600"/>
            <a:ext cx="868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6425" cy="1143000"/>
          </a:xfrm>
        </p:spPr>
        <p:txBody>
          <a:bodyPr anchorCtr="1"/>
          <a:lstStyle/>
          <a:p>
            <a:r>
              <a:rPr lang="sr-Cyrl-CS" smtClean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Букални аспект</a:t>
            </a:r>
          </a:p>
        </p:txBody>
      </p:sp>
      <p:pic>
        <p:nvPicPr>
          <p:cNvPr id="18434" name="Picture 3" descr="bukalni aspek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3058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381000" y="0"/>
            <a:ext cx="8077200" cy="762000"/>
          </a:xfrm>
        </p:spPr>
        <p:txBody>
          <a:bodyPr anchorCtr="1"/>
          <a:lstStyle/>
          <a:p>
            <a:r>
              <a:rPr lang="sr-Cyrl-CS" sz="4000" smtClean="0">
                <a:solidFill>
                  <a:srgbClr val="629BE6"/>
                </a:solidFill>
              </a:rPr>
              <a:t>Букални аспек</a:t>
            </a:r>
            <a:r>
              <a:rPr lang="en-US" altLang="sr-Cyrl-CS" sz="4000" smtClean="0">
                <a:solidFill>
                  <a:srgbClr val="629BE6"/>
                </a:solidFill>
              </a:rPr>
              <a:t>т</a:t>
            </a:r>
          </a:p>
        </p:txBody>
      </p:sp>
      <p:pic>
        <p:nvPicPr>
          <p:cNvPr id="19458" name="Picture 5" descr="8,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4825" y="1892300"/>
            <a:ext cx="2289175" cy="1736725"/>
          </a:xfrm>
          <a:prstGeom prst="rect">
            <a:avLst/>
          </a:prstGeom>
          <a:noFill/>
          <a:ln w="9525">
            <a:solidFill>
              <a:srgbClr val="F1F129"/>
            </a:solidFill>
            <a:miter lim="800000"/>
            <a:headEnd/>
            <a:tailEnd/>
          </a:ln>
        </p:spPr>
      </p:pic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-6350" y="914400"/>
            <a:ext cx="9142413" cy="594360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  </a:t>
            </a:r>
            <a:r>
              <a:rPr lang="en-US" altLang="en-US" sz="1800" dirty="0" smtClean="0">
                <a:solidFill>
                  <a:srgbClr val="629BE6"/>
                </a:solidFill>
              </a:rPr>
              <a:t> д)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Остала разматрања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sr-Latn-CS" altLang="en-US" sz="1600" dirty="0" smtClean="0"/>
              <a:t>   </a:t>
            </a:r>
            <a:r>
              <a:rPr lang="en-US" altLang="en-US" sz="1800" dirty="0" smtClean="0"/>
              <a:t>-  </a:t>
            </a:r>
            <a:r>
              <a:rPr lang="sr-Latn-CS" altLang="en-US" sz="1800" dirty="0" smtClean="0"/>
              <a:t>конвексна и у оклузоцервикалном </a:t>
            </a:r>
            <a:r>
              <a:rPr lang="sr-Latn-CS" altLang="en-US" sz="1800" dirty="0" smtClean="0"/>
              <a:t>и </a:t>
            </a:r>
            <a:r>
              <a:rPr lang="sr-Latn-CS" altLang="en-US" sz="1800" dirty="0" smtClean="0"/>
              <a:t>у ме</a:t>
            </a:r>
            <a:r>
              <a:rPr lang="en-US" altLang="en-US" sz="1800" dirty="0" smtClean="0"/>
              <a:t>з</a:t>
            </a:r>
            <a:r>
              <a:rPr lang="sr-Latn-CS" altLang="en-US" sz="1800" dirty="0" smtClean="0"/>
              <a:t>иодисталном правцу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</a:t>
            </a:r>
            <a:r>
              <a:rPr lang="en-US" altLang="en-US" sz="1800" dirty="0" smtClean="0"/>
              <a:t>-  </a:t>
            </a:r>
            <a:r>
              <a:rPr lang="sr-Latn-CS" altLang="en-US" sz="1800" dirty="0" smtClean="0"/>
              <a:t>висин</a:t>
            </a:r>
            <a:r>
              <a:rPr lang="en-US" altLang="en-US" sz="1800" dirty="0" smtClean="0"/>
              <a:t>а</a:t>
            </a:r>
            <a:r>
              <a:rPr lang="sr-Latn-CS" altLang="en-US" sz="1800" dirty="0" smtClean="0"/>
              <a:t> контуре у цервикалној трећини круне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-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букална бразда </a:t>
            </a:r>
            <a:r>
              <a:rPr lang="en-US" altLang="en-US" sz="1800" dirty="0" smtClean="0"/>
              <a:t>(</a:t>
            </a:r>
            <a:r>
              <a:rPr lang="sr-Latn-CS" altLang="en-US" sz="1800" dirty="0" smtClean="0"/>
              <a:t>плитк</a:t>
            </a:r>
            <a:r>
              <a:rPr lang="en-US" altLang="en-US" sz="1800" dirty="0" smtClean="0"/>
              <a:t>а </a:t>
            </a:r>
            <a:r>
              <a:rPr lang="sr-Latn-CS" altLang="en-US" sz="1800" dirty="0" smtClean="0"/>
              <a:t>депресиј</a:t>
            </a:r>
            <a:r>
              <a:rPr lang="en-US" altLang="en-US" sz="1800" dirty="0" smtClean="0"/>
              <a:t>а) </a:t>
            </a:r>
            <a:r>
              <a:rPr lang="en-US" altLang="en-US" sz="1800" dirty="0" err="1" smtClean="0"/>
              <a:t>види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се</a:t>
            </a:r>
            <a:r>
              <a:rPr lang="en-US" altLang="en-US" sz="1800" dirty="0" smtClean="0"/>
              <a:t> у </a:t>
            </a:r>
            <a:r>
              <a:rPr lang="en-US" altLang="en-US" sz="1800" dirty="0" err="1" smtClean="0"/>
              <a:t>оклузалној</a:t>
            </a:r>
            <a:r>
              <a:rPr lang="en-US" altLang="en-US" sz="1800" dirty="0" smtClean="0"/>
              <a:t> </a:t>
            </a:r>
            <a:br>
              <a:rPr lang="en-US" altLang="en-US" sz="1800" dirty="0" smtClean="0"/>
            </a:br>
            <a:r>
              <a:rPr lang="en-US" altLang="en-US" sz="1800" dirty="0" smtClean="0"/>
              <a:t>    1/3</a:t>
            </a:r>
            <a:r>
              <a:rPr lang="sr-Latn-CS" altLang="en-US" sz="1800" dirty="0" smtClean="0">
                <a:sym typeface="Arial" pitchFamily="34" charset="0"/>
              </a:rPr>
              <a:t> </a:t>
            </a:r>
            <a:r>
              <a:rPr lang="en-US" altLang="en-US" sz="1800" dirty="0" err="1" smtClean="0">
                <a:sym typeface="Arial" pitchFamily="34" charset="0"/>
              </a:rPr>
              <a:t>круне</a:t>
            </a:r>
            <a:r>
              <a:rPr lang="en-US" altLang="en-US" sz="1800" dirty="0" smtClean="0">
                <a:sym typeface="Arial" pitchFamily="34" charset="0"/>
              </a:rPr>
              <a:t> </a:t>
            </a:r>
            <a:r>
              <a:rPr lang="sr-Latn-CS" altLang="en-US" sz="1800" dirty="0" smtClean="0"/>
              <a:t>губи </a:t>
            </a:r>
            <a:r>
              <a:rPr lang="en-US" altLang="en-US" sz="1800" dirty="0" err="1" smtClean="0"/>
              <a:t>се</a:t>
            </a:r>
            <a:r>
              <a:rPr lang="en-US" altLang="en-US" sz="1800" dirty="0" smtClean="0"/>
              <a:t> </a:t>
            </a:r>
            <a:r>
              <a:rPr lang="sr-Latn-CS" altLang="en-US" sz="1800" dirty="0" smtClean="0"/>
              <a:t>у средњо</a:t>
            </a:r>
            <a:r>
              <a:rPr lang="en-US" altLang="en-US" sz="1800" dirty="0" smtClean="0"/>
              <a:t>ј 1/3</a:t>
            </a:r>
            <a:r>
              <a:rPr lang="sr-Latn-CS" altLang="en-US" sz="1800" dirty="0" smtClean="0"/>
              <a:t> круне или </a:t>
            </a:r>
            <a:r>
              <a:rPr lang="en-US" altLang="en-US" sz="1800" dirty="0" err="1" smtClean="0"/>
              <a:t>се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завршава</a:t>
            </a:r>
            <a:r>
              <a:rPr lang="sr-Latn-CS" altLang="en-US" sz="1800" dirty="0" smtClean="0"/>
              <a:t>  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тзв. </a:t>
            </a:r>
            <a:r>
              <a:rPr lang="sr-Latn-CS" altLang="en-US" sz="1800" dirty="0" smtClean="0">
                <a:solidFill>
                  <a:srgbClr val="000000"/>
                </a:solidFill>
              </a:rPr>
              <a:t>букалном јамицом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>
              <a:solidFill>
                <a:srgbClr val="FF3300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sr-Latn-CS" altLang="en-US" sz="1800" dirty="0" smtClean="0"/>
              <a:t> </a:t>
            </a:r>
            <a:r>
              <a:rPr lang="en-US" altLang="en-US" sz="1800" dirty="0" smtClean="0"/>
              <a:t>- </a:t>
            </a:r>
            <a:r>
              <a:rPr lang="sr-Latn-CS" altLang="en-US" sz="1800" dirty="0" smtClean="0"/>
              <a:t>Проксимално од букалне бразде уздижу се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 букални гребени </a:t>
            </a:r>
            <a:r>
              <a:rPr lang="sr-Latn-CS" altLang="en-US" sz="1800" dirty="0" smtClean="0"/>
              <a:t/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одговарајућих квржица и губе се у средњој трећини круне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sr-Latn-CS" altLang="en-US" sz="1800" dirty="0" smtClean="0">
                <a:solidFill>
                  <a:srgbClr val="FF3300"/>
                </a:solidFill>
              </a:rPr>
              <a:t> </a:t>
            </a:r>
            <a:r>
              <a:rPr lang="en-US" altLang="en-US" sz="1800" dirty="0" smtClean="0"/>
              <a:t>-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Букоцервикални гребен </a:t>
            </a:r>
            <a:r>
              <a:rPr lang="en-US" altLang="en-US" sz="1800" dirty="0" smtClean="0"/>
              <a:t>(</a:t>
            </a:r>
            <a:r>
              <a:rPr lang="sr-Latn-CS" altLang="en-US" sz="1800" dirty="0" smtClean="0"/>
              <a:t>ретко присутан</a:t>
            </a:r>
            <a:r>
              <a:rPr lang="en-US" altLang="en-US" sz="1800" dirty="0" smtClean="0"/>
              <a:t>)</a:t>
            </a:r>
            <a:r>
              <a:rPr lang="sr-Latn-CS" altLang="en-US" sz="1800" dirty="0" smtClean="0"/>
              <a:t> пружа се хоризонтално </a:t>
            </a:r>
            <a:r>
              <a:rPr lang="en-US" altLang="en-US" sz="1800" dirty="0" smtClean="0"/>
              <a:t>(</a:t>
            </a:r>
            <a:r>
              <a:rPr lang="en-US" altLang="en-US" sz="1800" dirty="0" err="1" smtClean="0"/>
              <a:t>мез</a:t>
            </a:r>
            <a:r>
              <a:rPr lang="en-US" altLang="en-US" sz="1800" dirty="0" smtClean="0"/>
              <a:t>.-</a:t>
            </a:r>
            <a:r>
              <a:rPr lang="en-US" altLang="en-US" sz="1800" dirty="0" err="1" smtClean="0"/>
              <a:t>дист</a:t>
            </a:r>
            <a:r>
              <a:rPr lang="en-US" altLang="en-US" sz="1800" dirty="0" smtClean="0"/>
              <a:t>.)</a:t>
            </a:r>
            <a:r>
              <a:rPr lang="sr-Latn-CS" altLang="en-US" sz="1800" dirty="0" smtClean="0"/>
              <a:t> 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</a:t>
            </a:r>
            <a:r>
              <a:rPr lang="en-US" altLang="en-US" sz="1800" dirty="0" smtClean="0"/>
              <a:t>Ј</a:t>
            </a:r>
            <a:r>
              <a:rPr lang="sr-Latn-CS" altLang="en-US" sz="1800" dirty="0" smtClean="0"/>
              <a:t>аче је изражен у мезијалном делу.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- В</a:t>
            </a:r>
            <a:r>
              <a:rPr lang="sr-Latn-CS" altLang="en-US" sz="1800" dirty="0" smtClean="0"/>
              <a:t>иде се и </a:t>
            </a:r>
            <a:r>
              <a:rPr lang="sr-Latn-CS" altLang="en-US" sz="1800" dirty="0" smtClean="0">
                <a:solidFill>
                  <a:srgbClr val="629BE6"/>
                </a:solidFill>
              </a:rPr>
              <a:t>три коренске гране </a:t>
            </a:r>
            <a:r>
              <a:rPr lang="sr-Latn-CS" altLang="en-US" sz="1800" dirty="0" smtClean="0"/>
              <a:t>(мезио</a:t>
            </a:r>
            <a:r>
              <a:rPr lang="en-US" altLang="en-US" sz="1800" dirty="0" err="1" smtClean="0"/>
              <a:t>букална</a:t>
            </a:r>
            <a:r>
              <a:rPr lang="sr-Latn-CS" altLang="en-US" sz="1800" dirty="0" smtClean="0"/>
              <a:t>, дистобукална и палатинална).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</a:t>
            </a:r>
            <a:r>
              <a:rPr lang="en-US" altLang="en-US" sz="1800" dirty="0" err="1" smtClean="0"/>
              <a:t>Букалне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су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спојене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коренским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стаблом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до</a:t>
            </a:r>
            <a:r>
              <a:rPr lang="en-US" altLang="en-US" sz="1800" dirty="0" smtClean="0"/>
              <a:t> 1/3 </a:t>
            </a:r>
            <a:r>
              <a:rPr lang="en-US" altLang="en-US" sz="1800" dirty="0" err="1" smtClean="0"/>
              <a:t>растојања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од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цервикалне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линије</a:t>
            </a:r>
            <a:endParaRPr lang="en-US" altLang="en-US" sz="1800" dirty="0" smtClean="0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 </a:t>
            </a:r>
            <a:r>
              <a:rPr lang="sr-Latn-CS" altLang="en-US" sz="1800" dirty="0" smtClean="0"/>
              <a:t>Профили букалних коренских грана су уски.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</a:t>
            </a:r>
            <a:r>
              <a:rPr lang="sr-Latn-CS" altLang="en-US" sz="1800" dirty="0" smtClean="0">
                <a:solidFill>
                  <a:srgbClr val="00B050"/>
                </a:solidFill>
              </a:rPr>
              <a:t>Мезиобукална</a:t>
            </a:r>
            <a:r>
              <a:rPr lang="sr-Latn-CS" altLang="en-US" sz="1800" dirty="0" smtClean="0"/>
              <a:t>-пружа се вертикал</a:t>
            </a:r>
            <a:r>
              <a:rPr lang="en-US" altLang="en-US" sz="1800" dirty="0" err="1" smtClean="0"/>
              <a:t>но</a:t>
            </a:r>
            <a:r>
              <a:rPr lang="sr-Latn-CS" altLang="en-US" sz="1800" dirty="0" smtClean="0"/>
              <a:t> </a:t>
            </a:r>
            <a:r>
              <a:rPr lang="en-US" altLang="en-US" sz="1800" dirty="0" err="1" smtClean="0"/>
              <a:t>ка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апексу</a:t>
            </a:r>
            <a:r>
              <a:rPr lang="sr-Latn-CS" altLang="en-US" sz="1800" dirty="0" smtClean="0"/>
              <a:t> и скреће дистално у апикалној </a:t>
            </a:r>
            <a:r>
              <a:rPr lang="en-US" altLang="en-US" sz="1800" dirty="0" smtClean="0"/>
              <a:t>1/3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     </a:t>
            </a:r>
            <a:r>
              <a:rPr lang="sr-Latn-CS" altLang="en-US" sz="1800" dirty="0" smtClean="0"/>
              <a:t>Њен апекс је је скоро у пројекцији врха мезиобукалне квржице. 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sr-Latn-CS" altLang="en-US" sz="1800" dirty="0" smtClean="0"/>
              <a:t>   </a:t>
            </a:r>
            <a:r>
              <a:rPr lang="sr-Latn-CS" altLang="en-US" sz="1800" dirty="0" smtClean="0">
                <a:solidFill>
                  <a:srgbClr val="00B050"/>
                </a:solidFill>
              </a:rPr>
              <a:t>Дистобукална</a:t>
            </a:r>
            <a:r>
              <a:rPr lang="sr-Latn-CS" altLang="en-US" sz="1800" dirty="0" smtClean="0"/>
              <a:t>-показује дистални нагиб од цервикалне линије и мезијалну</a:t>
            </a:r>
            <a:br>
              <a:rPr lang="sr-Latn-CS" altLang="en-US" sz="1800" dirty="0" smtClean="0"/>
            </a:br>
            <a:r>
              <a:rPr lang="sr-Latn-CS" altLang="en-US" sz="1800" dirty="0" smtClean="0"/>
              <a:t>       инклинацију у апикалн</a:t>
            </a:r>
            <a:r>
              <a:rPr lang="en-US" altLang="en-US" sz="1800" dirty="0" err="1" smtClean="0"/>
              <a:t>ој</a:t>
            </a:r>
            <a:r>
              <a:rPr lang="en-US" altLang="en-US" sz="1800" dirty="0" smtClean="0"/>
              <a:t> 1/3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   </a:t>
            </a:r>
            <a:r>
              <a:rPr lang="sr-Latn-CS" altLang="en-US" sz="1800" dirty="0" smtClean="0">
                <a:solidFill>
                  <a:srgbClr val="00B050"/>
                </a:solidFill>
              </a:rPr>
              <a:t>Палатинална </a:t>
            </a:r>
            <a:r>
              <a:rPr lang="sr-Latn-CS" altLang="en-US" sz="1800" dirty="0" smtClean="0"/>
              <a:t>-највећа и види се у позадини између букалних грана.</a:t>
            </a:r>
          </a:p>
          <a:p>
            <a:pPr marL="0" indent="0">
              <a:lnSpc>
                <a:spcPct val="80000"/>
              </a:lnSpc>
            </a:pPr>
            <a:endParaRPr lang="sr-Latn-CS" altLang="en-US" sz="1800" dirty="0" smtClean="0"/>
          </a:p>
        </p:txBody>
      </p:sp>
      <p:sp>
        <p:nvSpPr>
          <p:cNvPr id="19460" name="Text Box 1"/>
          <p:cNvSpPr txBox="1">
            <a:spLocks noChangeArrowheads="1"/>
          </p:cNvSpPr>
          <p:nvPr/>
        </p:nvSpPr>
        <p:spPr bwMode="auto">
          <a:xfrm>
            <a:off x="6781800" y="1828800"/>
            <a:ext cx="868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</a:rPr>
              <a:t>горњи леви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FD7F6"/>
        </a:accent5>
        <a:accent6>
          <a:srgbClr val="AE4845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5147</TotalTime>
  <Pages>0</Pages>
  <Words>2145</Words>
  <Characters>0</Characters>
  <Application>Microsoft Office PowerPoint</Application>
  <DocSecurity>0</DocSecurity>
  <PresentationFormat>On-screen Show (4:3)</PresentationFormat>
  <Lines>0</Lines>
  <Paragraphs>761</Paragraphs>
  <Slides>56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56</vt:i4>
      </vt:variant>
    </vt:vector>
  </HeadingPairs>
  <TitlesOfParts>
    <vt:vector size="71" baseType="lpstr">
      <vt:lpstr>MS PGothic</vt:lpstr>
      <vt:lpstr>SimSun</vt:lpstr>
      <vt:lpstr>SimSun</vt:lpstr>
      <vt:lpstr>Arial</vt:lpstr>
      <vt:lpstr>Calibri</vt:lpstr>
      <vt:lpstr>Tahoma</vt:lpstr>
      <vt:lpstr>Times New Roman</vt:lpstr>
      <vt:lpstr>Verdana</vt:lpstr>
      <vt:lpstr>Wingdings</vt:lpstr>
      <vt:lpstr>Wingdings 2</vt:lpstr>
      <vt:lpstr>Aspect</vt:lpstr>
      <vt:lpstr>1_Aspect</vt:lpstr>
      <vt:lpstr>2_Aspect</vt:lpstr>
      <vt:lpstr>4_Aspect</vt:lpstr>
      <vt:lpstr>Default Design</vt:lpstr>
      <vt:lpstr>Факултет медицинских наука Универзитет у Крагујевцу</vt:lpstr>
      <vt:lpstr>PowerPoint Presentation</vt:lpstr>
      <vt:lpstr>Kласа сталних молара</vt:lpstr>
      <vt:lpstr>PowerPoint Presentation</vt:lpstr>
      <vt:lpstr>PowerPoint Presentation</vt:lpstr>
      <vt:lpstr> </vt:lpstr>
      <vt:lpstr>Букални аспект</vt:lpstr>
      <vt:lpstr>Букални аспект</vt:lpstr>
      <vt:lpstr>Букални аспект</vt:lpstr>
      <vt:lpstr>Палатинални аспект</vt:lpstr>
      <vt:lpstr>Палатинални аспект</vt:lpstr>
      <vt:lpstr>Палатинални аспект</vt:lpstr>
      <vt:lpstr>МЕЗИЈАЛНИ АСПЕКТ</vt:lpstr>
      <vt:lpstr>МЕЗИЈАЛНИ АСПЕКТ</vt:lpstr>
      <vt:lpstr>МЕЗИЈАЛНИ АСПЕКТ</vt:lpstr>
      <vt:lpstr>МЕЗИЈАЛНИ АСПЕКТ</vt:lpstr>
      <vt:lpstr>ДИСТАЛНИ АСПЕКТ</vt:lpstr>
      <vt:lpstr>ДИСТАЛНИ АСПЕКТ</vt:lpstr>
      <vt:lpstr>ДИСТАЛНИ АСПЕКТ</vt:lpstr>
      <vt:lpstr>СОП:  КОНТУРА ЈЕ  РОМБОИДНОГ ОБЛИКА (незнатно шире буко-орално него мезиодистално) </vt:lpstr>
      <vt:lpstr>СОП:   - букални профил релативно раван   са израженом палатиналном   инклинацијом дисталног сегмента у   односу на мезијални  - палатинални профил цервикално   конвексан; асиметрично подељен   палатиналном браздом  - проксимални профили оријентисани   букодистално и паралелни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КОРЕН </vt:lpstr>
      <vt:lpstr>КОРЕН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Стални горњи други молар</vt:lpstr>
      <vt:lpstr>Стални горњи други молар</vt:lpstr>
      <vt:lpstr>Стални горњи други молар</vt:lpstr>
      <vt:lpstr>Стални горњи други молар</vt:lpstr>
      <vt:lpstr>PowerPoint Presentation</vt:lpstr>
      <vt:lpstr>Корен горњег другог молара</vt:lpstr>
      <vt:lpstr>PowerPoint Presentation</vt:lpstr>
      <vt:lpstr>Ад 1. ИЗРАЖЕНОСТ ДПк  </vt:lpstr>
      <vt:lpstr>Ад 2. ИРЕГУЛАРНОСТ ФИСУРНОГ КОМПЛЕКСА </vt:lpstr>
      <vt:lpstr>Ад 3. ИРЕГУЛАРНОСТ КОРЕНСКОГ КОМПЛЕКСА </vt:lpstr>
      <vt:lpstr>PowerPoint Presentation</vt:lpstr>
      <vt:lpstr>PowerPoint Presentation</vt:lpstr>
      <vt:lpstr>PowerPoint Presentation</vt:lpstr>
      <vt:lpstr>  ВАРИЈАЦИЈЕ ОБЛИКА И ВЕЛИЧИНЕ КРУНЕ</vt:lpstr>
      <vt:lpstr>PowerPoint Presentation</vt:lpstr>
      <vt:lpstr>PowerPoint Presentation</vt:lpstr>
      <vt:lpstr>PowerPoint Presentation</vt:lpstr>
    </vt:vector>
  </TitlesOfParts>
  <Company>TOSHIBA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Vista</dc:creator>
  <cp:lastModifiedBy>Win10</cp:lastModifiedBy>
  <cp:revision>264</cp:revision>
  <dcterms:created xsi:type="dcterms:W3CDTF">2010-03-27T11:08:00Z</dcterms:created>
  <dcterms:modified xsi:type="dcterms:W3CDTF">2021-12-23T05:54:56Z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1033-10.1.0.5783</vt:lpwstr>
  </property>
</Properties>
</file>